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4"/>
  </p:notesMasterIdLst>
  <p:handoutMasterIdLst>
    <p:handoutMasterId r:id="rId105"/>
  </p:handoutMasterIdLst>
  <p:sldIdLst>
    <p:sldId id="2199" r:id="rId5"/>
    <p:sldId id="1180" r:id="rId6"/>
    <p:sldId id="2200" r:id="rId7"/>
    <p:sldId id="2201" r:id="rId8"/>
    <p:sldId id="2202" r:id="rId9"/>
    <p:sldId id="2203" r:id="rId10"/>
    <p:sldId id="2204" r:id="rId11"/>
    <p:sldId id="2205" r:id="rId12"/>
    <p:sldId id="2207" r:id="rId13"/>
    <p:sldId id="2208" r:id="rId14"/>
    <p:sldId id="2209" r:id="rId15"/>
    <p:sldId id="2210" r:id="rId16"/>
    <p:sldId id="2212" r:id="rId17"/>
    <p:sldId id="2213" r:id="rId18"/>
    <p:sldId id="2214" r:id="rId19"/>
    <p:sldId id="2215" r:id="rId20"/>
    <p:sldId id="2217" r:id="rId21"/>
    <p:sldId id="2218" r:id="rId22"/>
    <p:sldId id="2219" r:id="rId23"/>
    <p:sldId id="2220" r:id="rId24"/>
    <p:sldId id="2221" r:id="rId25"/>
    <p:sldId id="2222" r:id="rId26"/>
    <p:sldId id="2223" r:id="rId27"/>
    <p:sldId id="2224" r:id="rId28"/>
    <p:sldId id="2225" r:id="rId29"/>
    <p:sldId id="2226" r:id="rId30"/>
    <p:sldId id="2227" r:id="rId31"/>
    <p:sldId id="2228" r:id="rId32"/>
    <p:sldId id="2229" r:id="rId33"/>
    <p:sldId id="2230" r:id="rId34"/>
    <p:sldId id="2231" r:id="rId35"/>
    <p:sldId id="2232" r:id="rId36"/>
    <p:sldId id="2234" r:id="rId37"/>
    <p:sldId id="2233" r:id="rId38"/>
    <p:sldId id="2235" r:id="rId39"/>
    <p:sldId id="2236" r:id="rId40"/>
    <p:sldId id="2237" r:id="rId41"/>
    <p:sldId id="2240" r:id="rId42"/>
    <p:sldId id="2241" r:id="rId43"/>
    <p:sldId id="2245" r:id="rId44"/>
    <p:sldId id="2246" r:id="rId45"/>
    <p:sldId id="2247" r:id="rId46"/>
    <p:sldId id="2248" r:id="rId47"/>
    <p:sldId id="2249" r:id="rId48"/>
    <p:sldId id="2250" r:id="rId49"/>
    <p:sldId id="2251" r:id="rId50"/>
    <p:sldId id="2252" r:id="rId51"/>
    <p:sldId id="2253" r:id="rId52"/>
    <p:sldId id="2255" r:id="rId53"/>
    <p:sldId id="2256" r:id="rId54"/>
    <p:sldId id="2257" r:id="rId55"/>
    <p:sldId id="2258" r:id="rId56"/>
    <p:sldId id="2259" r:id="rId57"/>
    <p:sldId id="2260" r:id="rId58"/>
    <p:sldId id="2254" r:id="rId59"/>
    <p:sldId id="2261" r:id="rId60"/>
    <p:sldId id="2262" r:id="rId61"/>
    <p:sldId id="2263" r:id="rId62"/>
    <p:sldId id="2264" r:id="rId63"/>
    <p:sldId id="2265" r:id="rId64"/>
    <p:sldId id="2266" r:id="rId65"/>
    <p:sldId id="2267" r:id="rId66"/>
    <p:sldId id="2268" r:id="rId67"/>
    <p:sldId id="2269" r:id="rId68"/>
    <p:sldId id="2270" r:id="rId69"/>
    <p:sldId id="2271" r:id="rId70"/>
    <p:sldId id="2272" r:id="rId71"/>
    <p:sldId id="2273" r:id="rId72"/>
    <p:sldId id="2275" r:id="rId73"/>
    <p:sldId id="2276" r:id="rId74"/>
    <p:sldId id="2277" r:id="rId75"/>
    <p:sldId id="2278" r:id="rId76"/>
    <p:sldId id="2280" r:id="rId77"/>
    <p:sldId id="2281" r:id="rId78"/>
    <p:sldId id="2282" r:id="rId79"/>
    <p:sldId id="2283" r:id="rId80"/>
    <p:sldId id="2284" r:id="rId81"/>
    <p:sldId id="2285" r:id="rId82"/>
    <p:sldId id="2288" r:id="rId83"/>
    <p:sldId id="2286" r:id="rId84"/>
    <p:sldId id="2287" r:id="rId85"/>
    <p:sldId id="2289" r:id="rId86"/>
    <p:sldId id="2290" r:id="rId87"/>
    <p:sldId id="2291" r:id="rId88"/>
    <p:sldId id="2292" r:id="rId89"/>
    <p:sldId id="2301" r:id="rId90"/>
    <p:sldId id="2300" r:id="rId91"/>
    <p:sldId id="2293" r:id="rId92"/>
    <p:sldId id="2294" r:id="rId93"/>
    <p:sldId id="2295" r:id="rId94"/>
    <p:sldId id="2296" r:id="rId95"/>
    <p:sldId id="2298" r:id="rId96"/>
    <p:sldId id="2297" r:id="rId97"/>
    <p:sldId id="2299" r:id="rId98"/>
    <p:sldId id="2302" r:id="rId99"/>
    <p:sldId id="2211" r:id="rId100"/>
    <p:sldId id="2303" r:id="rId101"/>
    <p:sldId id="2304" r:id="rId102"/>
    <p:sldId id="2305" r:id="rId10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BC7DA7-61C6-FE01-D5D8-A892A102519B}" name="Marie Dangles" initials="MD" userId="S::Marie.Dangles@sib.swiss::7b63edcb-ccf4-4a75-88d0-c14d201c4d6b" providerId="AD"/>
  <p188:author id="{CE5D80B9-1F14-B145-DF47-4868472354CC}" name="Marie Dangles" initials="MD" userId="S::marie.dangles@sib.swiss::7b63edcb-ccf4-4a75-88d0-c14d201c4d6b" providerId="AD"/>
  <p188:author id="{808096D5-8C93-63BC-E4B0-42D5AEA0682D}" name="Maia Berman" initials="MB" userId="S::maia.berman@sib.swiss::1345ac14-4068-45c8-a090-8c43709fd17f" providerId="AD"/>
  <p188:author id="{6B1FADD7-C699-59FF-534C-F7CDC6EE7682}" name="Maia Berman" initials="MB" userId="S::Maia.Berman@sib.swiss::1345ac14-4068-45c8-a090-8c43709fd1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eonore Wigger" initials="LW" lastIdx="33" clrIdx="0">
    <p:extLst>
      <p:ext uri="{19B8F6BF-5375-455C-9EA6-DF929625EA0E}">
        <p15:presenceInfo xmlns:p15="http://schemas.microsoft.com/office/powerpoint/2012/main" userId="086e7699ab774d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7CDA4-8007-F6EF-1B51-D40DB3388BC7}" v="13313" dt="2024-01-03T14:36:25.588"/>
    <p1510:client id="{1ECFA88E-3681-7044-8293-9814CE553C1F}" v="6" dt="2023-09-05T14:20:52.45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30"/>
    <p:restoredTop sz="81314"/>
  </p:normalViewPr>
  <p:slideViewPr>
    <p:cSldViewPr snapToGrid="0">
      <p:cViewPr varScale="1">
        <p:scale>
          <a:sx n="42" d="100"/>
          <a:sy n="42" d="100"/>
        </p:scale>
        <p:origin x="192" y="12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8/10/relationships/authors" Target="authors.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87670A-975B-8A3E-CA1E-1C95318AB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latin typeface="Corbel" panose="020B0503020204020204" pitchFamily="34" charset="0"/>
            </a:endParaRPr>
          </a:p>
        </p:txBody>
      </p:sp>
      <p:sp>
        <p:nvSpPr>
          <p:cNvPr id="3" name="Espace réservé de la date 2">
            <a:extLst>
              <a:ext uri="{FF2B5EF4-FFF2-40B4-BE49-F238E27FC236}">
                <a16:creationId xmlns:a16="http://schemas.microsoft.com/office/drawing/2014/main" id="{F7AF402A-CBD2-E8BA-AAA8-34E54EAE21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F29005-80C1-A548-84CE-9D8F7C27BC60}" type="datetimeFigureOut">
              <a:rPr lang="fr-FR" smtClean="0">
                <a:latin typeface="Corbel" panose="020B0503020204020204" pitchFamily="34" charset="0"/>
              </a:rPr>
              <a:t>03/01/2024</a:t>
            </a:fld>
            <a:endParaRPr lang="fr-FR">
              <a:latin typeface="Corbel" panose="020B0503020204020204" pitchFamily="34" charset="0"/>
            </a:endParaRPr>
          </a:p>
        </p:txBody>
      </p:sp>
      <p:sp>
        <p:nvSpPr>
          <p:cNvPr id="4" name="Espace réservé du pied de page 3">
            <a:extLst>
              <a:ext uri="{FF2B5EF4-FFF2-40B4-BE49-F238E27FC236}">
                <a16:creationId xmlns:a16="http://schemas.microsoft.com/office/drawing/2014/main" id="{EF918FD6-F4AE-D982-B32D-7F319AFAF6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latin typeface="Corbel" panose="020B0503020204020204" pitchFamily="34" charset="0"/>
            </a:endParaRPr>
          </a:p>
        </p:txBody>
      </p:sp>
      <p:sp>
        <p:nvSpPr>
          <p:cNvPr id="5" name="Espace réservé du numéro de diapositive 4">
            <a:extLst>
              <a:ext uri="{FF2B5EF4-FFF2-40B4-BE49-F238E27FC236}">
                <a16:creationId xmlns:a16="http://schemas.microsoft.com/office/drawing/2014/main" id="{C4C636B7-0054-2915-21E4-2E5FE70944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A0CD75-09BC-0C48-AAA4-476A4268C9A9}" type="slidenum">
              <a:rPr lang="fr-FR" smtClean="0">
                <a:latin typeface="Corbel" panose="020B0503020204020204" pitchFamily="34" charset="0"/>
              </a:rPr>
              <a:t>‹#›</a:t>
            </a:fld>
            <a:endParaRPr lang="fr-FR">
              <a:latin typeface="Corbel" panose="020B0503020204020204" pitchFamily="34" charset="0"/>
            </a:endParaRPr>
          </a:p>
        </p:txBody>
      </p:sp>
    </p:spTree>
    <p:extLst>
      <p:ext uri="{BB962C8B-B14F-4D97-AF65-F5344CB8AC3E}">
        <p14:creationId xmlns:p14="http://schemas.microsoft.com/office/powerpoint/2010/main" val="3517392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orbel" panose="020B0503020204020204" pitchFamily="34" charset="0"/>
              </a:defRPr>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orbel" panose="020B0503020204020204" pitchFamily="34" charset="0"/>
              </a:defRPr>
            </a:lvl1pPr>
          </a:lstStyle>
          <a:p>
            <a:fld id="{252EF52D-CFFC-FA47-BBAF-74B3994A70AD}" type="datetimeFigureOut">
              <a:rPr lang="fr-FR" smtClean="0"/>
              <a:pPr/>
              <a:t>03/01/2024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orbel" panose="020B0503020204020204"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orbel" panose="020B0503020204020204" pitchFamily="34" charset="0"/>
              </a:defRPr>
            </a:lvl1pPr>
          </a:lstStyle>
          <a:p>
            <a:fld id="{170F0992-BC5E-544C-9AC1-207704CC8F47}" type="slidenum">
              <a:rPr lang="fr-FR" smtClean="0"/>
              <a:pPr/>
              <a:t>‹#›</a:t>
            </a:fld>
            <a:endParaRPr lang="fr-FR"/>
          </a:p>
        </p:txBody>
      </p:sp>
    </p:spTree>
    <p:extLst>
      <p:ext uri="{BB962C8B-B14F-4D97-AF65-F5344CB8AC3E}">
        <p14:creationId xmlns:p14="http://schemas.microsoft.com/office/powerpoint/2010/main" val="185088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orbel" panose="020B0503020204020204" pitchFamily="34" charset="0"/>
        <a:ea typeface="+mn-ea"/>
        <a:cs typeface="+mn-cs"/>
      </a:defRPr>
    </a:lvl1pPr>
    <a:lvl2pPr marL="457200" algn="l" defTabSz="914400" rtl="0" eaLnBrk="1" latinLnBrk="0" hangingPunct="1">
      <a:defRPr sz="1200" b="0" i="0" kern="1200">
        <a:solidFill>
          <a:schemeClr val="tx1"/>
        </a:solidFill>
        <a:latin typeface="Corbel" panose="020B0503020204020204" pitchFamily="34" charset="0"/>
        <a:ea typeface="+mn-ea"/>
        <a:cs typeface="+mn-cs"/>
      </a:defRPr>
    </a:lvl2pPr>
    <a:lvl3pPr marL="914400" algn="l" defTabSz="914400" rtl="0" eaLnBrk="1" latinLnBrk="0" hangingPunct="1">
      <a:defRPr sz="1200" b="0" i="0" kern="1200">
        <a:solidFill>
          <a:schemeClr val="tx1"/>
        </a:solidFill>
        <a:latin typeface="Corbel" panose="020B0503020204020204" pitchFamily="34" charset="0"/>
        <a:ea typeface="+mn-ea"/>
        <a:cs typeface="+mn-cs"/>
      </a:defRPr>
    </a:lvl3pPr>
    <a:lvl4pPr marL="1371600" algn="l" defTabSz="914400" rtl="0" eaLnBrk="1" latinLnBrk="0" hangingPunct="1">
      <a:defRPr sz="1200" b="0" i="0" kern="1200">
        <a:solidFill>
          <a:schemeClr val="tx1"/>
        </a:solidFill>
        <a:latin typeface="Corbel" panose="020B0503020204020204" pitchFamily="34" charset="0"/>
        <a:ea typeface="+mn-ea"/>
        <a:cs typeface="+mn-cs"/>
      </a:defRPr>
    </a:lvl4pPr>
    <a:lvl5pPr marL="1828800" algn="l" defTabSz="914400" rtl="0" eaLnBrk="1" latinLnBrk="0" hangingPunct="1">
      <a:defRPr sz="1200" b="0" i="0" kern="1200">
        <a:solidFill>
          <a:schemeClr val="tx1"/>
        </a:solidFill>
        <a:latin typeface="Corbel"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6516289" y="666647"/>
            <a:ext cx="6323119" cy="5028302"/>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410812" y="3053222"/>
            <a:ext cx="6817301" cy="1309483"/>
          </a:xfrm>
          <a:prstGeom prst="rect">
            <a:avLst/>
          </a:prstGeom>
        </p:spPr>
        <p:txBody>
          <a:bodyPr anchor="t">
            <a:noAutofit/>
          </a:bodyPr>
          <a:lstStyle>
            <a:lvl1pPr algn="l">
              <a:defRPr sz="4400" b="0" i="0">
                <a:latin typeface="+mj-lt"/>
              </a:defRPr>
            </a:lvl1pPr>
          </a:lstStyle>
          <a:p>
            <a:r>
              <a:rPr lang="en-GB" noProof="0" dirty="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3568"/>
            <a:ext cx="6817300" cy="426204"/>
          </a:xfrm>
          <a:prstGeom prst="rect">
            <a:avLst/>
          </a:prstGeom>
        </p:spPr>
        <p:txBody>
          <a:bodyPr anchor="ctr">
            <a:noAutofit/>
          </a:bodyPr>
          <a:lstStyle>
            <a:lvl1pPr marL="0" indent="0" algn="l">
              <a:buNone/>
              <a:defRPr sz="1200" b="0" i="0" cap="all" spc="300" baseline="0">
                <a:solidFill>
                  <a:schemeClr val="tx1"/>
                </a:solidFill>
                <a:latin typeface="+mn-lt"/>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543913" y="520351"/>
            <a:ext cx="2727302"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411163" y="5355033"/>
            <a:ext cx="2724150" cy="261711"/>
          </a:xfrm>
          <a:prstGeom prst="rect">
            <a:avLst/>
          </a:prstGeom>
        </p:spPr>
        <p:txBody>
          <a:bodyPr>
            <a:noAutofit/>
          </a:bodyPr>
          <a:lstStyle>
            <a:lvl1pPr marL="0" indent="0">
              <a:buNone/>
              <a:defRPr sz="1600" b="0"/>
            </a:lvl1pPr>
          </a:lstStyle>
          <a:p>
            <a:pPr lvl="0"/>
            <a:r>
              <a:rPr lang="en-GB" noProof="0" dirty="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5217759" y="1525932"/>
            <a:ext cx="4193535"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410812" y="5066270"/>
            <a:ext cx="2724150" cy="261711"/>
          </a:xfrm>
          <a:prstGeom prst="rect">
            <a:avLst/>
          </a:prstGeom>
        </p:spPr>
        <p:txBody>
          <a:bodyPr>
            <a:noAutofit/>
          </a:bodyPr>
          <a:lstStyle>
            <a:lvl1pPr marL="0" indent="0">
              <a:buNone/>
              <a:defRPr sz="1600" b="1"/>
            </a:lvl1pPr>
          </a:lstStyle>
          <a:p>
            <a:pPr lvl="0"/>
            <a:r>
              <a:rPr lang="en-GB" noProof="0" dirty="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26257557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figures with emblem">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B310AEF-E302-7CA7-22FA-C063913AC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10" name="Rectangle : coins arrondis 1">
            <a:extLst>
              <a:ext uri="{FF2B5EF4-FFF2-40B4-BE49-F238E27FC236}">
                <a16:creationId xmlns:a16="http://schemas.microsoft.com/office/drawing/2014/main" id="{C518B50C-3518-E963-7EB2-CF27A10646B9}"/>
              </a:ext>
            </a:extLst>
          </p:cNvPr>
          <p:cNvSpPr/>
          <p:nvPr userDrawn="1"/>
        </p:nvSpPr>
        <p:spPr>
          <a:xfrm>
            <a:off x="838200" y="1101600"/>
            <a:ext cx="5043534" cy="2417275"/>
          </a:xfrm>
          <a:prstGeom prst="roundRect">
            <a:avLst>
              <a:gd name="adj" fmla="val 54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1" name="Rectangle : coins arrondis 2">
            <a:extLst>
              <a:ext uri="{FF2B5EF4-FFF2-40B4-BE49-F238E27FC236}">
                <a16:creationId xmlns:a16="http://schemas.microsoft.com/office/drawing/2014/main" id="{AF7FFA4B-45D7-B7FA-6B0D-442AB264A084}"/>
              </a:ext>
            </a:extLst>
          </p:cNvPr>
          <p:cNvSpPr/>
          <p:nvPr userDrawn="1"/>
        </p:nvSpPr>
        <p:spPr>
          <a:xfrm>
            <a:off x="6310265" y="1101600"/>
            <a:ext cx="5043535" cy="2417275"/>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Rectangle : coins arrondis 6">
            <a:extLst>
              <a:ext uri="{FF2B5EF4-FFF2-40B4-BE49-F238E27FC236}">
                <a16:creationId xmlns:a16="http://schemas.microsoft.com/office/drawing/2014/main" id="{DF00A995-522B-4021-102B-BCBD0FD9DCE3}"/>
              </a:ext>
            </a:extLst>
          </p:cNvPr>
          <p:cNvSpPr/>
          <p:nvPr userDrawn="1"/>
        </p:nvSpPr>
        <p:spPr>
          <a:xfrm>
            <a:off x="838200" y="3839175"/>
            <a:ext cx="5043534" cy="2417275"/>
          </a:xfrm>
          <a:prstGeom prst="roundRect">
            <a:avLst>
              <a:gd name="adj" fmla="val 54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3" name="Rectangle : coins arrondis 7">
            <a:extLst>
              <a:ext uri="{FF2B5EF4-FFF2-40B4-BE49-F238E27FC236}">
                <a16:creationId xmlns:a16="http://schemas.microsoft.com/office/drawing/2014/main" id="{7816F90A-A539-B087-965E-1578FF34D6E7}"/>
              </a:ext>
            </a:extLst>
          </p:cNvPr>
          <p:cNvSpPr/>
          <p:nvPr userDrawn="1"/>
        </p:nvSpPr>
        <p:spPr>
          <a:xfrm>
            <a:off x="6310265" y="3839175"/>
            <a:ext cx="5043535" cy="2417275"/>
          </a:xfrm>
          <a:prstGeom prst="roundRect">
            <a:avLst>
              <a:gd name="adj" fmla="val 5444"/>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2" name="Title 1">
            <a:extLst>
              <a:ext uri="{FF2B5EF4-FFF2-40B4-BE49-F238E27FC236}">
                <a16:creationId xmlns:a16="http://schemas.microsoft.com/office/drawing/2014/main" id="{8B558C04-A85E-141F-D30C-22896D918931}"/>
              </a:ext>
            </a:extLst>
          </p:cNvPr>
          <p:cNvSpPr>
            <a:spLocks noGrp="1"/>
          </p:cNvSpPr>
          <p:nvPr>
            <p:ph type="title" hasCustomPrompt="1"/>
          </p:nvPr>
        </p:nvSpPr>
        <p:spPr/>
        <p:txBody>
          <a:bodyPr/>
          <a:lstStyle/>
          <a:p>
            <a:r>
              <a:rPr lang="en-GB" dirty="0"/>
              <a:t>Title</a:t>
            </a:r>
            <a:endParaRPr lang="en-US" dirty="0"/>
          </a:p>
        </p:txBody>
      </p:sp>
      <p:sp>
        <p:nvSpPr>
          <p:cNvPr id="4" name="Content Placeholder 3">
            <a:extLst>
              <a:ext uri="{FF2B5EF4-FFF2-40B4-BE49-F238E27FC236}">
                <a16:creationId xmlns:a16="http://schemas.microsoft.com/office/drawing/2014/main" id="{CABF415C-547B-26E1-70E8-BB6C2005A4CA}"/>
              </a:ext>
            </a:extLst>
          </p:cNvPr>
          <p:cNvSpPr>
            <a:spLocks noGrp="1"/>
          </p:cNvSpPr>
          <p:nvPr>
            <p:ph sz="quarter" idx="14"/>
          </p:nvPr>
        </p:nvSpPr>
        <p:spPr>
          <a:xfrm>
            <a:off x="1020786" y="1206131"/>
            <a:ext cx="4678363" cy="2208212"/>
          </a:xfrm>
        </p:spPr>
        <p:txBody>
          <a:bodyPr anchor="ctr"/>
          <a:lstStyle>
            <a:lvl1pPr algn="ctr">
              <a:defRPr>
                <a:solidFill>
                  <a:schemeClr val="bg1"/>
                </a:solidFill>
              </a:defRPr>
            </a:lvl1pPr>
          </a:lstStyle>
          <a:p>
            <a:pPr lvl="0"/>
            <a:r>
              <a:rPr lang="en-GB" dirty="0"/>
              <a:t>Click to edit Master text styles</a:t>
            </a:r>
          </a:p>
        </p:txBody>
      </p:sp>
      <p:sp>
        <p:nvSpPr>
          <p:cNvPr id="5" name="Content Placeholder 3">
            <a:extLst>
              <a:ext uri="{FF2B5EF4-FFF2-40B4-BE49-F238E27FC236}">
                <a16:creationId xmlns:a16="http://schemas.microsoft.com/office/drawing/2014/main" id="{ECA972A6-C18B-E653-4933-08A90C461B6B}"/>
              </a:ext>
            </a:extLst>
          </p:cNvPr>
          <p:cNvSpPr>
            <a:spLocks noGrp="1"/>
          </p:cNvSpPr>
          <p:nvPr>
            <p:ph sz="quarter" idx="15"/>
          </p:nvPr>
        </p:nvSpPr>
        <p:spPr>
          <a:xfrm>
            <a:off x="6492851" y="1206131"/>
            <a:ext cx="4678363" cy="2208212"/>
          </a:xfrm>
        </p:spPr>
        <p:txBody>
          <a:bodyPr anchor="ctr"/>
          <a:lstStyle>
            <a:lvl1pPr algn="ctr">
              <a:defRPr/>
            </a:lvl1pPr>
          </a:lstStyle>
          <a:p>
            <a:pPr lvl="0"/>
            <a:r>
              <a:rPr lang="en-GB" dirty="0"/>
              <a:t>Click to edit Master text styles</a:t>
            </a:r>
          </a:p>
        </p:txBody>
      </p:sp>
      <p:sp>
        <p:nvSpPr>
          <p:cNvPr id="7" name="Content Placeholder 3">
            <a:extLst>
              <a:ext uri="{FF2B5EF4-FFF2-40B4-BE49-F238E27FC236}">
                <a16:creationId xmlns:a16="http://schemas.microsoft.com/office/drawing/2014/main" id="{8EEE2428-489D-DF92-9019-A2F54EF7ED22}"/>
              </a:ext>
            </a:extLst>
          </p:cNvPr>
          <p:cNvSpPr>
            <a:spLocks noGrp="1"/>
          </p:cNvSpPr>
          <p:nvPr>
            <p:ph sz="quarter" idx="16"/>
          </p:nvPr>
        </p:nvSpPr>
        <p:spPr>
          <a:xfrm>
            <a:off x="1020786" y="3943706"/>
            <a:ext cx="4678363" cy="2208212"/>
          </a:xfrm>
        </p:spPr>
        <p:txBody>
          <a:bodyPr anchor="ctr"/>
          <a:lstStyle>
            <a:lvl1pPr algn="ctr">
              <a:defRPr>
                <a:solidFill>
                  <a:schemeClr val="bg1"/>
                </a:solidFill>
              </a:defRPr>
            </a:lvl1pPr>
          </a:lstStyle>
          <a:p>
            <a:pPr lvl="0"/>
            <a:r>
              <a:rPr lang="en-GB" dirty="0"/>
              <a:t>Click to edit Master text styles</a:t>
            </a:r>
          </a:p>
        </p:txBody>
      </p:sp>
      <p:sp>
        <p:nvSpPr>
          <p:cNvPr id="8" name="Content Placeholder 3">
            <a:extLst>
              <a:ext uri="{FF2B5EF4-FFF2-40B4-BE49-F238E27FC236}">
                <a16:creationId xmlns:a16="http://schemas.microsoft.com/office/drawing/2014/main" id="{5635DDFA-F6B7-A5DC-0F14-CB6A0C903E2B}"/>
              </a:ext>
            </a:extLst>
          </p:cNvPr>
          <p:cNvSpPr>
            <a:spLocks noGrp="1"/>
          </p:cNvSpPr>
          <p:nvPr>
            <p:ph sz="quarter" idx="17"/>
          </p:nvPr>
        </p:nvSpPr>
        <p:spPr>
          <a:xfrm>
            <a:off x="6492851" y="3943706"/>
            <a:ext cx="4678363" cy="2208212"/>
          </a:xfrm>
        </p:spPr>
        <p:txBody>
          <a:bodyPr anchor="ctr"/>
          <a:lstStyle>
            <a:lvl1pPr algn="ctr">
              <a:defRPr/>
            </a:lvl1pPr>
          </a:lstStyle>
          <a:p>
            <a:pPr lvl="0"/>
            <a:r>
              <a:rPr lang="en-GB" dirty="0"/>
              <a:t>Click to edit Master text styles</a:t>
            </a:r>
          </a:p>
        </p:txBody>
      </p:sp>
    </p:spTree>
    <p:extLst>
      <p:ext uri="{BB962C8B-B14F-4D97-AF65-F5344CB8AC3E}">
        <p14:creationId xmlns:p14="http://schemas.microsoft.com/office/powerpoint/2010/main" val="229895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endParaRPr lang="en-GB" noProof="0"/>
          </a:p>
        </p:txBody>
      </p:sp>
      <p:sp>
        <p:nvSpPr>
          <p:cNvPr id="2" name="Sous-titre 2">
            <a:extLst>
              <a:ext uri="{FF2B5EF4-FFF2-40B4-BE49-F238E27FC236}">
                <a16:creationId xmlns:a16="http://schemas.microsoft.com/office/drawing/2014/main" id="{B9D6A197-143B-AEFD-829C-A370B9E48C7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cap="all" spc="300" baseline="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283168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nk section title">
    <p:bg>
      <p:bgPr>
        <a:solidFill>
          <a:schemeClr val="accent3"/>
        </a:solidFill>
        <a:effectLst/>
      </p:bgPr>
    </p:bg>
    <p:spTree>
      <p:nvGrpSpPr>
        <p:cNvPr id="1" name=""/>
        <p:cNvGrpSpPr/>
        <p:nvPr/>
      </p:nvGrpSpPr>
      <p:grpSpPr>
        <a:xfrm>
          <a:off x="0" y="0"/>
          <a:ext cx="0" cy="0"/>
          <a:chOff x="0" y="0"/>
          <a:chExt cx="0" cy="0"/>
        </a:xfrm>
      </p:grpSpPr>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p:spPr>
        <p:txBody>
          <a:bodyPr anchor="t">
            <a:noAutofit/>
          </a:bodyPr>
          <a:lstStyle>
            <a:lvl1pPr algn="l">
              <a:lnSpc>
                <a:spcPct val="100000"/>
              </a:lnSpc>
              <a:defRPr sz="3600" b="1" i="0">
                <a:solidFill>
                  <a:schemeClr val="tx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endParaRPr lang="en-GB" noProof="0"/>
          </a:p>
        </p:txBody>
      </p:sp>
      <p:sp>
        <p:nvSpPr>
          <p:cNvPr id="2" name="Sous-titre 2">
            <a:extLst>
              <a:ext uri="{FF2B5EF4-FFF2-40B4-BE49-F238E27FC236}">
                <a16:creationId xmlns:a16="http://schemas.microsoft.com/office/drawing/2014/main" id="{77F1758D-FA39-78AD-05BA-1F0701430BD8}"/>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tx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96795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endParaRPr lang="en-GB" noProof="0"/>
          </a:p>
        </p:txBody>
      </p:sp>
      <p:sp>
        <p:nvSpPr>
          <p:cNvPr id="2" name="Sous-titre 2">
            <a:extLst>
              <a:ext uri="{FF2B5EF4-FFF2-40B4-BE49-F238E27FC236}">
                <a16:creationId xmlns:a16="http://schemas.microsoft.com/office/drawing/2014/main" id="{8AD1FA9F-FAA3-CC60-961C-DDECEC3D8E6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342751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tx1"/>
                </a:solidFill>
              </a:defRPr>
            </a:lvl1pPr>
          </a:lstStyle>
          <a:p>
            <a:endParaRPr lang="en-GB" noProof="0"/>
          </a:p>
        </p:txBody>
      </p:sp>
      <p:sp>
        <p:nvSpPr>
          <p:cNvPr id="2" name="Sous-titre 2">
            <a:extLst>
              <a:ext uri="{FF2B5EF4-FFF2-40B4-BE49-F238E27FC236}">
                <a16:creationId xmlns:a16="http://schemas.microsoft.com/office/drawing/2014/main" id="{7EB932D8-947A-D8D7-D24E-FCAC4FA07BB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777976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endParaRPr lang="en-GB" noProof="0"/>
          </a:p>
        </p:txBody>
      </p:sp>
      <p:sp>
        <p:nvSpPr>
          <p:cNvPr id="2" name="Sous-titre 2">
            <a:extLst>
              <a:ext uri="{FF2B5EF4-FFF2-40B4-BE49-F238E27FC236}">
                <a16:creationId xmlns:a16="http://schemas.microsoft.com/office/drawing/2014/main" id="{40B52BE3-5107-0A54-7B28-79B3E81F8D4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18530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8" name="Title 7">
            <a:extLst>
              <a:ext uri="{FF2B5EF4-FFF2-40B4-BE49-F238E27FC236}">
                <a16:creationId xmlns:a16="http://schemas.microsoft.com/office/drawing/2014/main" id="{8896185D-C189-43C8-56F0-DC714250B920}"/>
              </a:ext>
            </a:extLst>
          </p:cNvPr>
          <p:cNvSpPr>
            <a:spLocks noGrp="1"/>
          </p:cNvSpPr>
          <p:nvPr>
            <p:ph type="title" hasCustomPrompt="1"/>
          </p:nvPr>
        </p:nvSpPr>
        <p:spPr/>
        <p:txBody>
          <a:bodyPr/>
          <a:lstStyle/>
          <a:p>
            <a:r>
              <a:rPr lang="en-US" dirty="0"/>
              <a:t>Title</a:t>
            </a:r>
            <a:endParaRPr lang="en-GB" dirty="0"/>
          </a:p>
        </p:txBody>
      </p:sp>
      <p:sp>
        <p:nvSpPr>
          <p:cNvPr id="2" name="Content Placeholder 9">
            <a:extLst>
              <a:ext uri="{FF2B5EF4-FFF2-40B4-BE49-F238E27FC236}">
                <a16:creationId xmlns:a16="http://schemas.microsoft.com/office/drawing/2014/main" id="{112190F2-119D-1880-693A-C35BB81F9E50}"/>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84289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nk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Title 2">
            <a:extLst>
              <a:ext uri="{FF2B5EF4-FFF2-40B4-BE49-F238E27FC236}">
                <a16:creationId xmlns:a16="http://schemas.microsoft.com/office/drawing/2014/main" id="{A29F137C-E460-9399-CD33-4A2C4360A875}"/>
              </a:ext>
            </a:extLst>
          </p:cNvPr>
          <p:cNvSpPr>
            <a:spLocks noGrp="1"/>
          </p:cNvSpPr>
          <p:nvPr>
            <p:ph type="title" hasCustomPrompt="1"/>
          </p:nvPr>
        </p:nvSpPr>
        <p:spPr/>
        <p:txBody>
          <a:bodyPr/>
          <a:lstStyle/>
          <a:p>
            <a:r>
              <a:rPr lang="en-US" dirty="0"/>
              <a:t>Title</a:t>
            </a:r>
            <a:endParaRPr lang="en-GB" dirty="0"/>
          </a:p>
        </p:txBody>
      </p:sp>
      <p:sp>
        <p:nvSpPr>
          <p:cNvPr id="5" name="Content Placeholder 9">
            <a:extLst>
              <a:ext uri="{FF2B5EF4-FFF2-40B4-BE49-F238E27FC236}">
                <a16:creationId xmlns:a16="http://schemas.microsoft.com/office/drawing/2014/main" id="{83BA3B39-EAE1-433A-6A33-289E6A2626E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386873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Grey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7" name="Title 6">
            <a:extLst>
              <a:ext uri="{FF2B5EF4-FFF2-40B4-BE49-F238E27FC236}">
                <a16:creationId xmlns:a16="http://schemas.microsoft.com/office/drawing/2014/main" id="{6F0CCA9F-64B1-86D3-B610-B2B226EAAF6F}"/>
              </a:ext>
            </a:extLst>
          </p:cNvPr>
          <p:cNvSpPr>
            <a:spLocks noGrp="1"/>
          </p:cNvSpPr>
          <p:nvPr>
            <p:ph type="title" hasCustomPrompt="1"/>
          </p:nvPr>
        </p:nvSpPr>
        <p:spPr/>
        <p:txBody>
          <a:bodyPr/>
          <a:lstStyle/>
          <a:p>
            <a:r>
              <a:rPr lang="en-US" dirty="0"/>
              <a:t>Title</a:t>
            </a:r>
            <a:endParaRPr lang="en-GB" dirty="0"/>
          </a:p>
        </p:txBody>
      </p:sp>
      <p:pic>
        <p:nvPicPr>
          <p:cNvPr id="8" name="Image 5">
            <a:extLst>
              <a:ext uri="{FF2B5EF4-FFF2-40B4-BE49-F238E27FC236}">
                <a16:creationId xmlns:a16="http://schemas.microsoft.com/office/drawing/2014/main" id="{362E6140-FFAE-26F1-DE48-719AB018F13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Content Placeholder 9">
            <a:extLst>
              <a:ext uri="{FF2B5EF4-FFF2-40B4-BE49-F238E27FC236}">
                <a16:creationId xmlns:a16="http://schemas.microsoft.com/office/drawing/2014/main" id="{8E097653-5197-A0E7-0D0F-5503D8FF9E9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95398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een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89364D93-5897-7C43-6A16-6A175307F45C}"/>
              </a:ext>
            </a:extLst>
          </p:cNvPr>
          <p:cNvSpPr>
            <a:spLocks noGrp="1"/>
          </p:cNvSpPr>
          <p:nvPr>
            <p:ph type="title" hasCustomPrompt="1"/>
          </p:nvPr>
        </p:nvSpPr>
        <p:spPr/>
        <p:txBody>
          <a:bodyPr/>
          <a:lstStyle/>
          <a:p>
            <a:r>
              <a:rPr lang="en-US" dirty="0"/>
              <a:t>Title</a:t>
            </a:r>
            <a:endParaRPr lang="en-GB" dirty="0"/>
          </a:p>
        </p:txBody>
      </p:sp>
      <p:pic>
        <p:nvPicPr>
          <p:cNvPr id="5" name="Image 5">
            <a:extLst>
              <a:ext uri="{FF2B5EF4-FFF2-40B4-BE49-F238E27FC236}">
                <a16:creationId xmlns:a16="http://schemas.microsoft.com/office/drawing/2014/main" id="{A510E9E1-90A9-831D-C2F6-C212AB9CE9C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Content Placeholder 9">
            <a:extLst>
              <a:ext uri="{FF2B5EF4-FFF2-40B4-BE49-F238E27FC236}">
                <a16:creationId xmlns:a16="http://schemas.microsoft.com/office/drawing/2014/main" id="{9E9BDC3A-E9DB-753C-35A5-4FAB18E7EB98}"/>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721930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1027"/>
            <a:ext cx="5685187" cy="426204"/>
          </a:xfrm>
          <a:prstGeom prst="rect">
            <a:avLst/>
          </a:prstGeom>
        </p:spPr>
        <p:txBody>
          <a:bodyPr anchor="ctr">
            <a:noAutofit/>
          </a:bodyPr>
          <a:lstStyle>
            <a:lvl1pPr marL="0" indent="0" algn="l">
              <a:buNone/>
              <a:defRPr sz="1200" b="0" i="0" cap="all" spc="300" baseline="0">
                <a:solidFill>
                  <a:schemeClr val="tx1"/>
                </a:solidFill>
                <a:latin typeface="Corbel" panose="020B0503020204020204" pitchFamily="34" charset="0"/>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a:t>SUB-TITLE</a:t>
            </a:r>
          </a:p>
        </p:txBody>
      </p:sp>
      <p:sp>
        <p:nvSpPr>
          <p:cNvPr id="7" name="Espace réservé pour une image  6">
            <a:extLst>
              <a:ext uri="{FF2B5EF4-FFF2-40B4-BE49-F238E27FC236}">
                <a16:creationId xmlns:a16="http://schemas.microsoft.com/office/drawing/2014/main" id="{F880213D-89B1-3800-87F3-0045D35E0A46}"/>
              </a:ext>
            </a:extLst>
          </p:cNvPr>
          <p:cNvSpPr>
            <a:spLocks noGrp="1"/>
          </p:cNvSpPr>
          <p:nvPr>
            <p:ph type="pic" sz="quarter" idx="10"/>
          </p:nvPr>
        </p:nvSpPr>
        <p:spPr>
          <a:xfrm>
            <a:off x="7415213" y="0"/>
            <a:ext cx="4776787" cy="6858000"/>
          </a:xfrm>
          <a:prstGeom prst="rect">
            <a:avLst/>
          </a:prstGeom>
        </p:spPr>
        <p:txBody>
          <a:bodyPr/>
          <a:lstStyle/>
          <a:p>
            <a:endParaRPr lang="fr-F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2"/>
          <a:stretch>
            <a:fillRect/>
          </a:stretch>
        </p:blipFill>
        <p:spPr>
          <a:xfrm>
            <a:off x="543913" y="520351"/>
            <a:ext cx="2727302" cy="1311202"/>
          </a:xfrm>
          <a:prstGeom prst="rect">
            <a:avLst/>
          </a:prstGeom>
        </p:spPr>
      </p:pic>
      <p:sp>
        <p:nvSpPr>
          <p:cNvPr id="4" name="Titre 1">
            <a:extLst>
              <a:ext uri="{FF2B5EF4-FFF2-40B4-BE49-F238E27FC236}">
                <a16:creationId xmlns:a16="http://schemas.microsoft.com/office/drawing/2014/main" id="{6174D3E9-3CB8-1293-F324-12517D2E2DF2}"/>
              </a:ext>
            </a:extLst>
          </p:cNvPr>
          <p:cNvSpPr>
            <a:spLocks noGrp="1"/>
          </p:cNvSpPr>
          <p:nvPr>
            <p:ph type="title" hasCustomPrompt="1"/>
          </p:nvPr>
        </p:nvSpPr>
        <p:spPr>
          <a:xfrm>
            <a:off x="410813" y="3052800"/>
            <a:ext cx="6817301" cy="1309483"/>
          </a:xfrm>
          <a:prstGeom prst="rect">
            <a:avLst/>
          </a:prstGeom>
        </p:spPr>
        <p:txBody>
          <a:bodyPr anchor="t">
            <a:noAutofit/>
          </a:bodyPr>
          <a:lstStyle>
            <a:lvl1pPr algn="l" defTabSz="914400" rtl="0" eaLnBrk="1" latinLnBrk="0" hangingPunct="1">
              <a:lnSpc>
                <a:spcPct val="80000"/>
              </a:lnSpc>
              <a:spcBef>
                <a:spcPct val="0"/>
              </a:spcBef>
              <a:buNone/>
              <a:defRPr lang="en-GB" sz="4400" b="0" i="0" kern="1200" noProof="0" dirty="0">
                <a:solidFill>
                  <a:schemeClr val="tx1"/>
                </a:solidFill>
                <a:latin typeface="+mj-lt"/>
                <a:ea typeface="Verdana" panose="020B0604030504040204" pitchFamily="34" charset="0"/>
                <a:cs typeface="Gill Sans" panose="020B0502020104020203" pitchFamily="34" charset="-79"/>
              </a:defRPr>
            </a:lvl1pPr>
          </a:lstStyle>
          <a:p>
            <a:r>
              <a:rPr lang="en-GB" noProof="0" dirty="0"/>
              <a:t>Title</a:t>
            </a:r>
          </a:p>
        </p:txBody>
      </p:sp>
      <p:sp>
        <p:nvSpPr>
          <p:cNvPr id="6" name="Espace réservé du texte 4">
            <a:extLst>
              <a:ext uri="{FF2B5EF4-FFF2-40B4-BE49-F238E27FC236}">
                <a16:creationId xmlns:a16="http://schemas.microsoft.com/office/drawing/2014/main" id="{14BD102C-AA50-9B30-F804-3089D180E781}"/>
              </a:ext>
            </a:extLst>
          </p:cNvPr>
          <p:cNvSpPr>
            <a:spLocks noGrp="1"/>
          </p:cNvSpPr>
          <p:nvPr>
            <p:ph type="body" sz="quarter" idx="14" hasCustomPrompt="1"/>
          </p:nvPr>
        </p:nvSpPr>
        <p:spPr>
          <a:xfrm>
            <a:off x="411164" y="5351168"/>
            <a:ext cx="2724150" cy="261711"/>
          </a:xfrm>
          <a:prstGeom prst="rect">
            <a:avLst/>
          </a:prstGeom>
        </p:spPr>
        <p:txBody>
          <a:bodyPr>
            <a:noAutofit/>
          </a:bodyPr>
          <a:lstStyle>
            <a:lvl1pPr marL="0" indent="0">
              <a:buNone/>
              <a:defRPr sz="1600" b="0"/>
            </a:lvl1pPr>
          </a:lstStyle>
          <a:p>
            <a:pPr lvl="0"/>
            <a:r>
              <a:rPr lang="en-GB" noProof="0" dirty="0"/>
              <a:t>Date and location</a:t>
            </a:r>
          </a:p>
        </p:txBody>
      </p:sp>
      <p:sp>
        <p:nvSpPr>
          <p:cNvPr id="9" name="Espace réservé du texte 4">
            <a:extLst>
              <a:ext uri="{FF2B5EF4-FFF2-40B4-BE49-F238E27FC236}">
                <a16:creationId xmlns:a16="http://schemas.microsoft.com/office/drawing/2014/main" id="{F42A1719-D5FD-C104-F48D-FEF55559DE50}"/>
              </a:ext>
            </a:extLst>
          </p:cNvPr>
          <p:cNvSpPr>
            <a:spLocks noGrp="1"/>
          </p:cNvSpPr>
          <p:nvPr>
            <p:ph type="body" sz="quarter" idx="15" hasCustomPrompt="1"/>
          </p:nvPr>
        </p:nvSpPr>
        <p:spPr>
          <a:xfrm>
            <a:off x="410813" y="5062405"/>
            <a:ext cx="2724150" cy="261711"/>
          </a:xfrm>
          <a:prstGeom prst="rect">
            <a:avLst/>
          </a:prstGeom>
        </p:spPr>
        <p:txBody>
          <a:bodyPr>
            <a:noAutofit/>
          </a:bodyPr>
          <a:lstStyle>
            <a:lvl1pPr marL="0" indent="0">
              <a:buNone/>
              <a:defRPr sz="1600" b="1"/>
            </a:lvl1pPr>
          </a:lstStyle>
          <a:p>
            <a:pPr lvl="0"/>
            <a:r>
              <a:rPr lang="en-GB" noProof="0" dirty="0"/>
              <a:t>Author, Group name </a:t>
            </a:r>
          </a:p>
        </p:txBody>
      </p:sp>
      <p:pic>
        <p:nvPicPr>
          <p:cNvPr id="11" name="Picture 10" descr="A logo with orange and grey letters&#10;&#10;Description automatically generated">
            <a:extLst>
              <a:ext uri="{FF2B5EF4-FFF2-40B4-BE49-F238E27FC236}">
                <a16:creationId xmlns:a16="http://schemas.microsoft.com/office/drawing/2014/main" id="{6DAA9095-74D9-EEBF-5F10-15053C77C2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1676216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ue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7BEA09CA-36EE-F3C0-0BBA-9FB96C243FB4}"/>
              </a:ext>
            </a:extLst>
          </p:cNvPr>
          <p:cNvSpPr>
            <a:spLocks noGrp="1"/>
          </p:cNvSpPr>
          <p:nvPr>
            <p:ph type="title" hasCustomPrompt="1"/>
          </p:nvPr>
        </p:nvSpPr>
        <p:spPr/>
        <p:txBody>
          <a:bodyPr/>
          <a:lstStyle/>
          <a:p>
            <a:r>
              <a:rPr lang="en-US" dirty="0"/>
              <a:t>Title</a:t>
            </a:r>
            <a:endParaRPr lang="en-GB" dirty="0"/>
          </a:p>
        </p:txBody>
      </p:sp>
      <p:pic>
        <p:nvPicPr>
          <p:cNvPr id="6" name="Image 5">
            <a:extLst>
              <a:ext uri="{FF2B5EF4-FFF2-40B4-BE49-F238E27FC236}">
                <a16:creationId xmlns:a16="http://schemas.microsoft.com/office/drawing/2014/main" id="{C488ACDC-796B-3D38-6C7C-66BA405ADC3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5" name="Content Placeholder 9">
            <a:extLst>
              <a:ext uri="{FF2B5EF4-FFF2-40B4-BE49-F238E27FC236}">
                <a16:creationId xmlns:a16="http://schemas.microsoft.com/office/drawing/2014/main" id="{91B84487-9C16-DBA9-4F45-D4B5DB2A7605}"/>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667438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6" name="Image 5">
            <a:extLst>
              <a:ext uri="{FF2B5EF4-FFF2-40B4-BE49-F238E27FC236}">
                <a16:creationId xmlns:a16="http://schemas.microsoft.com/office/drawing/2014/main" id="{C45D891C-6969-239C-3B65-2BC05D1B9A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2C751B8-43CB-171F-4934-1C39A27CCA67}"/>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4247727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nk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2" name="Image 5">
            <a:extLst>
              <a:ext uri="{FF2B5EF4-FFF2-40B4-BE49-F238E27FC236}">
                <a16:creationId xmlns:a16="http://schemas.microsoft.com/office/drawing/2014/main" id="{D55CDB6B-0D3D-B6B1-5274-D76EBD678D4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Title 5">
            <a:extLst>
              <a:ext uri="{FF2B5EF4-FFF2-40B4-BE49-F238E27FC236}">
                <a16:creationId xmlns:a16="http://schemas.microsoft.com/office/drawing/2014/main" id="{90BF0361-23BE-604D-00BB-68E4E829AD9B}"/>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33051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7" name="Image 6">
            <a:extLst>
              <a:ext uri="{FF2B5EF4-FFF2-40B4-BE49-F238E27FC236}">
                <a16:creationId xmlns:a16="http://schemas.microsoft.com/office/drawing/2014/main" id="{9131A041-7A2D-5DF0-312F-374FCDE3D8DB}"/>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3808B731-9BD9-0580-0F24-09E82AA02353}"/>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3596814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6" name="Image 4">
            <a:extLst>
              <a:ext uri="{FF2B5EF4-FFF2-40B4-BE49-F238E27FC236}">
                <a16:creationId xmlns:a16="http://schemas.microsoft.com/office/drawing/2014/main" id="{DB7CC7CD-36EB-30C0-7B63-92EB9A5C8756}"/>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06E255D-7155-3DC1-36A0-05461143B51E}"/>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43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7" name="Image 5">
            <a:extLst>
              <a:ext uri="{FF2B5EF4-FFF2-40B4-BE49-F238E27FC236}">
                <a16:creationId xmlns:a16="http://schemas.microsoft.com/office/drawing/2014/main" id="{A19DB2DF-140E-EF43-5DCB-97E0C3020688}"/>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020188F5-35F8-C73A-64F2-4F36B578CD15}"/>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7874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ed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AA2DAFB6-4120-0157-845E-21988732435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2" name="Content Placeholder 9">
            <a:extLst>
              <a:ext uri="{FF2B5EF4-FFF2-40B4-BE49-F238E27FC236}">
                <a16:creationId xmlns:a16="http://schemas.microsoft.com/office/drawing/2014/main" id="{0A31A2BD-9D88-F08D-D109-40987069C72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351001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nk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0" name="Content Placeholder 9">
            <a:extLst>
              <a:ext uri="{FF2B5EF4-FFF2-40B4-BE49-F238E27FC236}">
                <a16:creationId xmlns:a16="http://schemas.microsoft.com/office/drawing/2014/main" id="{6DB28834-2377-2BA6-AA40-B17CFC2B560C}"/>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1" name="Content Placeholder 9">
            <a:extLst>
              <a:ext uri="{FF2B5EF4-FFF2-40B4-BE49-F238E27FC236}">
                <a16:creationId xmlns:a16="http://schemas.microsoft.com/office/drawing/2014/main" id="{2C58EF55-DFB6-1CAE-C474-F8D0E76AF9D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19677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ey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EF408574-C683-1985-6632-7A59AB94C9D2}"/>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9110A95F-7C10-1EBE-E254-51B73F31C2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B046564C-405C-D92E-9921-39F8C498F130}"/>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2" name="Content Placeholder 9">
            <a:extLst>
              <a:ext uri="{FF2B5EF4-FFF2-40B4-BE49-F238E27FC236}">
                <a16:creationId xmlns:a16="http://schemas.microsoft.com/office/drawing/2014/main" id="{24F84300-D50C-CC9A-515D-1C7A50D2F460}"/>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422090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reen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9DFDA38C-E54D-EE2E-3D3D-3473EB2C45CE}"/>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F1162257-C28A-4867-07F4-ED60C0E7A95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2D711CD7-613C-60AE-8C72-DA2437410907}"/>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0" name="Content Placeholder 9">
            <a:extLst>
              <a:ext uri="{FF2B5EF4-FFF2-40B4-BE49-F238E27FC236}">
                <a16:creationId xmlns:a16="http://schemas.microsoft.com/office/drawing/2014/main" id="{0D732CC7-0FDE-D811-EDB1-AB646764A78E}"/>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56274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message red">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37F542CB-EF84-68BA-9A50-B6575183E8B9}"/>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dirty="0"/>
              <a:t>Key message text</a:t>
            </a:r>
          </a:p>
        </p:txBody>
      </p:sp>
    </p:spTree>
    <p:extLst>
      <p:ext uri="{BB962C8B-B14F-4D97-AF65-F5344CB8AC3E}">
        <p14:creationId xmlns:p14="http://schemas.microsoft.com/office/powerpoint/2010/main" val="3901132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ue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C20E56CA-9C63-7C92-E3C4-6C836C2F2926}"/>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B61C4734-C773-C156-A090-61CE06CB75F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820FF58A-BBC7-12B7-1C2F-482012CE486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0" name="Content Placeholder 9">
            <a:extLst>
              <a:ext uri="{FF2B5EF4-FFF2-40B4-BE49-F238E27FC236}">
                <a16:creationId xmlns:a16="http://schemas.microsoft.com/office/drawing/2014/main" id="{6C42C692-4841-FFF1-E1C0-1752D1F5667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46092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3" name="Image 2">
            <a:extLst>
              <a:ext uri="{FF2B5EF4-FFF2-40B4-BE49-F238E27FC236}">
                <a16:creationId xmlns:a16="http://schemas.microsoft.com/office/drawing/2014/main" id="{1B6083AA-D0FC-9F66-C26A-720F1CB281E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
        <p:nvSpPr>
          <p:cNvPr id="2" name="Title 1">
            <a:extLst>
              <a:ext uri="{FF2B5EF4-FFF2-40B4-BE49-F238E27FC236}">
                <a16:creationId xmlns:a16="http://schemas.microsoft.com/office/drawing/2014/main" id="{29E6EDCA-745B-8829-5AD1-A11B03FE14F1}"/>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207182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nk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5" name="Title 4">
            <a:extLst>
              <a:ext uri="{FF2B5EF4-FFF2-40B4-BE49-F238E27FC236}">
                <a16:creationId xmlns:a16="http://schemas.microsoft.com/office/drawing/2014/main" id="{97CB0CE7-DE33-88EE-3423-A4C2C7690266}"/>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39D1BED-4DD7-EE8D-19B6-DD064B0A9D2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Rectangle : coins arrondis 7">
            <a:extLst>
              <a:ext uri="{FF2B5EF4-FFF2-40B4-BE49-F238E27FC236}">
                <a16:creationId xmlns:a16="http://schemas.microsoft.com/office/drawing/2014/main" id="{C024A53D-C380-52AE-2506-8FECF914876A}"/>
              </a:ext>
            </a:extLst>
          </p:cNvPr>
          <p:cNvSpPr/>
          <p:nvPr userDrawn="1"/>
        </p:nvSpPr>
        <p:spPr>
          <a:xfrm>
            <a:off x="1182370" y="1425643"/>
            <a:ext cx="9827260" cy="4765199"/>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6" name="Espace réservé du texte 11">
            <a:extLst>
              <a:ext uri="{FF2B5EF4-FFF2-40B4-BE49-F238E27FC236}">
                <a16:creationId xmlns:a16="http://schemas.microsoft.com/office/drawing/2014/main" id="{F1FC30D3-09BA-9EBC-E24F-AA6E2EAB3625}"/>
              </a:ext>
            </a:extLst>
          </p:cNvPr>
          <p:cNvSpPr>
            <a:spLocks noGrp="1"/>
          </p:cNvSpPr>
          <p:nvPr>
            <p:ph type="body" sz="quarter" idx="10" hasCustomPrompt="1"/>
          </p:nvPr>
        </p:nvSpPr>
        <p:spPr>
          <a:xfrm>
            <a:off x="2494406" y="2196136"/>
            <a:ext cx="7203188" cy="3224213"/>
          </a:xfrm>
          <a:prstGeom prst="rect">
            <a:avLst/>
          </a:prstGeom>
        </p:spPr>
        <p:txBody>
          <a:bodyPr anchor="ctr">
            <a:normAutofit/>
          </a:bodyPr>
          <a:lstStyle>
            <a:lvl1pPr marL="0" indent="0" algn="ctr">
              <a:buFont typeface="Arial" panose="020B0604020202020204" pitchFamily="34" charset="0"/>
              <a:buNone/>
              <a:defRPr sz="2800" b="0" i="0">
                <a:solidFill>
                  <a:sysClr val="windowText" lastClr="000000"/>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dirty="0"/>
              <a:t>Text</a:t>
            </a:r>
          </a:p>
        </p:txBody>
      </p:sp>
    </p:spTree>
    <p:extLst>
      <p:ext uri="{BB962C8B-B14F-4D97-AF65-F5344CB8AC3E}">
        <p14:creationId xmlns:p14="http://schemas.microsoft.com/office/powerpoint/2010/main" val="390029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6">
            <a:extLst>
              <a:ext uri="{FF2B5EF4-FFF2-40B4-BE49-F238E27FC236}">
                <a16:creationId xmlns:a16="http://schemas.microsoft.com/office/drawing/2014/main" id="{E52BFDE3-65C6-2516-9801-08DE82B1FA6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E85C4DD-5280-6381-0242-CE01F22BA25F}"/>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215795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3" name="Image 4">
            <a:extLst>
              <a:ext uri="{FF2B5EF4-FFF2-40B4-BE49-F238E27FC236}">
                <a16:creationId xmlns:a16="http://schemas.microsoft.com/office/drawing/2014/main" id="{7C1E8E5C-3149-CFAB-E714-FEC68CD2CD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AD558C21-10BC-317A-A65D-2A6A57ACBF9F}"/>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1476016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5">
            <a:extLst>
              <a:ext uri="{FF2B5EF4-FFF2-40B4-BE49-F238E27FC236}">
                <a16:creationId xmlns:a16="http://schemas.microsoft.com/office/drawing/2014/main" id="{91C01C6B-AFA9-4E83-E39B-4B28EDC8DB42}"/>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21329B1-5601-90DB-DAC1-279A701A2E3A}"/>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397288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39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71EAE6-704C-C3B2-B0BC-CFA343DD333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4876800"/>
          </a:xfrm>
          <a:prstGeom prst="rect">
            <a:avLst/>
          </a:prstGeom>
        </p:spPr>
      </p:pic>
      <p:sp>
        <p:nvSpPr>
          <p:cNvPr id="7" name="Rectangle 6">
            <a:extLst>
              <a:ext uri="{FF2B5EF4-FFF2-40B4-BE49-F238E27FC236}">
                <a16:creationId xmlns:a16="http://schemas.microsoft.com/office/drawing/2014/main" id="{D384EE32-F3B8-6076-4095-E8334D9BA78C}"/>
              </a:ext>
            </a:extLst>
          </p:cNvPr>
          <p:cNvSpPr/>
          <p:nvPr userDrawn="1"/>
        </p:nvSpPr>
        <p:spPr>
          <a:xfrm>
            <a:off x="0" y="5284640"/>
            <a:ext cx="12192000" cy="16238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solidFill>
            </a:endParaRPr>
          </a:p>
        </p:txBody>
      </p:sp>
      <p:pic>
        <p:nvPicPr>
          <p:cNvPr id="5" name="Image 4">
            <a:extLst>
              <a:ext uri="{FF2B5EF4-FFF2-40B4-BE49-F238E27FC236}">
                <a16:creationId xmlns:a16="http://schemas.microsoft.com/office/drawing/2014/main" id="{D6062E67-AA0B-A006-FEB6-F218A58AAE9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2912"/>
          <a:stretch/>
        </p:blipFill>
        <p:spPr>
          <a:xfrm>
            <a:off x="11137315" y="6034572"/>
            <a:ext cx="927686" cy="711200"/>
          </a:xfrm>
          <a:prstGeom prst="rect">
            <a:avLst/>
          </a:prstGeom>
        </p:spPr>
      </p:pic>
      <p:sp>
        <p:nvSpPr>
          <p:cNvPr id="6" name="Rectangle 5">
            <a:extLst>
              <a:ext uri="{FF2B5EF4-FFF2-40B4-BE49-F238E27FC236}">
                <a16:creationId xmlns:a16="http://schemas.microsoft.com/office/drawing/2014/main" id="{58B5F9D4-7747-ADCB-E6C1-49ADA04EA204}"/>
              </a:ext>
            </a:extLst>
          </p:cNvPr>
          <p:cNvSpPr/>
          <p:nvPr userDrawn="1"/>
        </p:nvSpPr>
        <p:spPr>
          <a:xfrm>
            <a:off x="2690526" y="4878538"/>
            <a:ext cx="430924" cy="35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a:p>
        </p:txBody>
      </p:sp>
      <p:sp>
        <p:nvSpPr>
          <p:cNvPr id="2" name="Titre 1">
            <a:extLst>
              <a:ext uri="{FF2B5EF4-FFF2-40B4-BE49-F238E27FC236}">
                <a16:creationId xmlns:a16="http://schemas.microsoft.com/office/drawing/2014/main" id="{55DDB00A-3875-C6F7-B196-88BE08F200D3}"/>
              </a:ext>
            </a:extLst>
          </p:cNvPr>
          <p:cNvSpPr>
            <a:spLocks noGrp="1"/>
          </p:cNvSpPr>
          <p:nvPr>
            <p:ph type="ctrTitle" hasCustomPrompt="1"/>
          </p:nvPr>
        </p:nvSpPr>
        <p:spPr>
          <a:xfrm>
            <a:off x="1524000" y="5537693"/>
            <a:ext cx="9144000" cy="558871"/>
          </a:xfrm>
        </p:spPr>
        <p:txBody>
          <a:bodyPr anchor="ctr">
            <a:noAutofit/>
          </a:bodyPr>
          <a:lstStyle>
            <a:lvl1pPr algn="ctr">
              <a:defRPr sz="3200" b="1" i="0">
                <a:latin typeface="+mj-lt"/>
                <a:ea typeface="Verdana" panose="020B0604030504040204" pitchFamily="34" charset="0"/>
                <a:cs typeface="Verdana" panose="020B0604030504040204" pitchFamily="34" charset="0"/>
              </a:defRPr>
            </a:lvl1pPr>
          </a:lstStyle>
          <a:p>
            <a:r>
              <a:rPr lang="en-GB" noProof="0" dirty="0"/>
              <a:t>Text</a:t>
            </a:r>
          </a:p>
        </p:txBody>
      </p:sp>
      <p:sp>
        <p:nvSpPr>
          <p:cNvPr id="3" name="Sous-titre 2">
            <a:extLst>
              <a:ext uri="{FF2B5EF4-FFF2-40B4-BE49-F238E27FC236}">
                <a16:creationId xmlns:a16="http://schemas.microsoft.com/office/drawing/2014/main" id="{11115183-FACE-268A-57F0-F265985C2F27}"/>
              </a:ext>
            </a:extLst>
          </p:cNvPr>
          <p:cNvSpPr>
            <a:spLocks noGrp="1"/>
          </p:cNvSpPr>
          <p:nvPr>
            <p:ph type="subTitle" idx="1" hasCustomPrompt="1"/>
          </p:nvPr>
        </p:nvSpPr>
        <p:spPr>
          <a:xfrm>
            <a:off x="1524000" y="6098544"/>
            <a:ext cx="9144000" cy="291818"/>
          </a:xfrm>
          <a:prstGeom prst="rect">
            <a:avLst/>
          </a:prstGeom>
        </p:spPr>
        <p:txBody>
          <a:bodyPr>
            <a:noAutofit/>
          </a:bodyPr>
          <a:lstStyle>
            <a:lvl1pPr marL="0" indent="0" algn="ctr">
              <a:buNone/>
              <a:defRPr sz="1400" b="0" i="0" spc="300">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Sub-title</a:t>
            </a:r>
          </a:p>
        </p:txBody>
      </p:sp>
      <p:pic>
        <p:nvPicPr>
          <p:cNvPr id="13" name="Picture 12" descr="A logo with orange and grey letters&#10;&#10;Description automatically generated">
            <a:extLst>
              <a:ext uri="{FF2B5EF4-FFF2-40B4-BE49-F238E27FC236}">
                <a16:creationId xmlns:a16="http://schemas.microsoft.com/office/drawing/2014/main" id="{7929F3CA-82E7-6DD2-D615-F777D5A06B78}"/>
              </a:ext>
            </a:extLst>
          </p:cNvPr>
          <p:cNvPicPr>
            <a:picLocks noChangeAspect="1"/>
          </p:cNvPicPr>
          <p:nvPr userDrawn="1"/>
        </p:nvPicPr>
        <p:blipFill>
          <a:blip r:embed="rId4"/>
          <a:stretch>
            <a:fillRect/>
          </a:stretch>
        </p:blipFill>
        <p:spPr>
          <a:xfrm>
            <a:off x="152399" y="6099221"/>
            <a:ext cx="1291994" cy="621151"/>
          </a:xfrm>
          <a:prstGeom prst="rect">
            <a:avLst/>
          </a:prstGeom>
        </p:spPr>
      </p:pic>
    </p:spTree>
    <p:extLst>
      <p:ext uri="{BB962C8B-B14F-4D97-AF65-F5344CB8AC3E}">
        <p14:creationId xmlns:p14="http://schemas.microsoft.com/office/powerpoint/2010/main" val="263358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381581" y="139604"/>
            <a:ext cx="8348263"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743588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8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message pink">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1DB113ED-E4E6-4F61-AFF2-2D6137F50FCF}"/>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dirty="0"/>
              <a:t>Key message text</a:t>
            </a:r>
          </a:p>
        </p:txBody>
      </p:sp>
    </p:spTree>
    <p:extLst>
      <p:ext uri="{BB962C8B-B14F-4D97-AF65-F5344CB8AC3E}">
        <p14:creationId xmlns:p14="http://schemas.microsoft.com/office/powerpoint/2010/main" val="27200427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4674" y="1010137"/>
            <a:ext cx="11142653"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344668" y="344402"/>
            <a:ext cx="10572291"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7155398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4674" y="1010137"/>
            <a:ext cx="11142653"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344668" y="344402"/>
            <a:ext cx="10590904"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3396503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6000" y="2204864"/>
            <a:ext cx="108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1"/>
            <a:ext cx="12192000" cy="839665"/>
          </a:xfrm>
          <a:prstGeom prst="rect">
            <a:avLst/>
          </a:prstGeom>
        </p:spPr>
      </p:pic>
      <p:cxnSp>
        <p:nvCxnSpPr>
          <p:cNvPr id="4" name="Connecteur droit 9"/>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749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1"/>
            <a:ext cx="12192000" cy="839665"/>
          </a:xfrm>
          <a:prstGeom prst="rect">
            <a:avLst/>
          </a:prstGeom>
        </p:spPr>
      </p:pic>
      <p:sp>
        <p:nvSpPr>
          <p:cNvPr id="13" name="Espace réservé du texte 12"/>
          <p:cNvSpPr>
            <a:spLocks noGrp="1"/>
          </p:cNvSpPr>
          <p:nvPr>
            <p:ph type="body" sz="quarter" idx="10" hasCustomPrompt="1"/>
          </p:nvPr>
        </p:nvSpPr>
        <p:spPr>
          <a:xfrm>
            <a:off x="3504000" y="2988000"/>
            <a:ext cx="768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3504000" y="3888000"/>
            <a:ext cx="768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3504000" y="4786322"/>
            <a:ext cx="768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3504000" y="5688000"/>
            <a:ext cx="768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3504000" y="2088000"/>
            <a:ext cx="768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672000" y="404665"/>
            <a:ext cx="108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2230864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message grey">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endParaRPr>
          </a:p>
        </p:txBody>
      </p:sp>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Tree>
    <p:extLst>
      <p:ext uri="{BB962C8B-B14F-4D97-AF65-F5344CB8AC3E}">
        <p14:creationId xmlns:p14="http://schemas.microsoft.com/office/powerpoint/2010/main" val="405038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message green">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9A746E69-DEDB-F5B5-CAF6-095827C42BE4}"/>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480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ey message blue">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DC2582AC-69EE-6A66-007B-371C19BB57DC}"/>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5676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 point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AEA9DB7C-CCD5-2762-99F6-9387BFF5EB36}"/>
              </a:ext>
            </a:extLst>
          </p:cNvPr>
          <p:cNvSpPr>
            <a:spLocks noGrp="1"/>
          </p:cNvSpPr>
          <p:nvPr>
            <p:ph type="title" hasCustomPrompt="1"/>
          </p:nvPr>
        </p:nvSpPr>
        <p:spPr/>
        <p:txBody>
          <a:bodyPr/>
          <a:lstStyle/>
          <a:p>
            <a:r>
              <a:rPr lang="en-GB" dirty="0"/>
              <a:t>Title</a:t>
            </a:r>
            <a:endParaRPr lang="en-US" dirty="0"/>
          </a:p>
        </p:txBody>
      </p:sp>
      <p:sp>
        <p:nvSpPr>
          <p:cNvPr id="11" name="Text Placeholder 10">
            <a:extLst>
              <a:ext uri="{FF2B5EF4-FFF2-40B4-BE49-F238E27FC236}">
                <a16:creationId xmlns:a16="http://schemas.microsoft.com/office/drawing/2014/main" id="{FBBFD76F-4B2D-8AFE-0E41-04FBC8DBB5A6}"/>
              </a:ext>
            </a:extLst>
          </p:cNvPr>
          <p:cNvSpPr>
            <a:spLocks noGrp="1"/>
          </p:cNvSpPr>
          <p:nvPr>
            <p:ph type="body" sz="quarter" idx="11"/>
          </p:nvPr>
        </p:nvSpPr>
        <p:spPr>
          <a:xfrm>
            <a:off x="838200" y="1819275"/>
            <a:ext cx="10515600" cy="4351338"/>
          </a:xfrm>
        </p:spPr>
        <p:txBody>
          <a:bodyPr/>
          <a:lstStyle>
            <a:lvl2pPr marL="358775" indent="-358775">
              <a:buFontTx/>
              <a:buBlip>
                <a:blip r:embed="rId3"/>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669925" indent="-304800">
              <a:buFontTx/>
              <a:buBlip>
                <a:blip r:embed="rId3"/>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4"/>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4"/>
              </a:buBlip>
              <a:tabLst/>
            </a:pPr>
            <a:r>
              <a:rPr lang="en-GB" dirty="0"/>
              <a:t>Third level</a:t>
            </a:r>
          </a:p>
        </p:txBody>
      </p:sp>
    </p:spTree>
    <p:extLst>
      <p:ext uri="{BB962C8B-B14F-4D97-AF65-F5344CB8AC3E}">
        <p14:creationId xmlns:p14="http://schemas.microsoft.com/office/powerpoint/2010/main" val="103405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laceholders">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4F1E9F87-214B-A780-CA56-3B0F35E5CEC0}"/>
              </a:ext>
            </a:extLst>
          </p:cNvPr>
          <p:cNvSpPr>
            <a:spLocks noGrp="1"/>
          </p:cNvSpPr>
          <p:nvPr>
            <p:ph sz="quarter" idx="12"/>
          </p:nvPr>
        </p:nvSpPr>
        <p:spPr>
          <a:xfrm>
            <a:off x="838201"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3"/>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3"/>
              </a:buBlip>
              <a:tabLst/>
            </a:pPr>
            <a:r>
              <a:rPr lang="en-GB" dirty="0"/>
              <a:t>Third level</a:t>
            </a:r>
          </a:p>
        </p:txBody>
      </p:sp>
      <p:sp>
        <p:nvSpPr>
          <p:cNvPr id="9" name="Content Placeholder 9">
            <a:extLst>
              <a:ext uri="{FF2B5EF4-FFF2-40B4-BE49-F238E27FC236}">
                <a16:creationId xmlns:a16="http://schemas.microsoft.com/office/drawing/2014/main" id="{71D74064-9855-E307-BE4C-FF1AC6C9FADB}"/>
              </a:ext>
            </a:extLst>
          </p:cNvPr>
          <p:cNvSpPr>
            <a:spLocks noGrp="1"/>
          </p:cNvSpPr>
          <p:nvPr>
            <p:ph sz="quarter" idx="13"/>
          </p:nvPr>
        </p:nvSpPr>
        <p:spPr>
          <a:xfrm>
            <a:off x="6172199"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3"/>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3"/>
              </a:buBlip>
              <a:tabLst/>
            </a:pPr>
            <a:r>
              <a:rPr lang="en-GB" dirty="0"/>
              <a:t>Third level</a:t>
            </a:r>
          </a:p>
        </p:txBody>
      </p:sp>
      <p:pic>
        <p:nvPicPr>
          <p:cNvPr id="8" name="Image 7">
            <a:extLst>
              <a:ext uri="{FF2B5EF4-FFF2-40B4-BE49-F238E27FC236}">
                <a16:creationId xmlns:a16="http://schemas.microsoft.com/office/drawing/2014/main" id="{04096A7F-17E3-1944-DBB4-18263DE8D95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60934A60-C3FD-F1F7-C71C-505AC974FF65}"/>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3093246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D52C7C54-A67B-7C6C-795D-7EEC864AB2D0}"/>
              </a:ext>
            </a:extLst>
          </p:cNvPr>
          <p:cNvSpPr>
            <a:spLocks noGrp="1"/>
          </p:cNvSpPr>
          <p:nvPr>
            <p:ph type="title"/>
          </p:nvPr>
        </p:nvSpPr>
        <p:spPr>
          <a:xfrm>
            <a:off x="838200" y="260594"/>
            <a:ext cx="10515600" cy="447735"/>
          </a:xfrm>
          <a:prstGeom prst="rect">
            <a:avLst/>
          </a:prstGeom>
        </p:spPr>
        <p:txBody>
          <a:bodyPr vert="horz" lIns="91440" tIns="0" rIns="91440" bIns="0" rtlCol="0" anchor="t">
            <a:noAutofit/>
          </a:bodyPr>
          <a:lstStyle/>
          <a:p>
            <a:r>
              <a:rPr lang="en-GB" noProof="0" dirty="0"/>
              <a:t>Title</a:t>
            </a:r>
          </a:p>
        </p:txBody>
      </p:sp>
      <p:sp>
        <p:nvSpPr>
          <p:cNvPr id="5" name="Text Placeholder 2">
            <a:extLst>
              <a:ext uri="{FF2B5EF4-FFF2-40B4-BE49-F238E27FC236}">
                <a16:creationId xmlns:a16="http://schemas.microsoft.com/office/drawing/2014/main" id="{DE1AC6A1-85F6-E8C4-97DE-B8C5FC3D59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45"/>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45"/>
              </a:buBlip>
              <a:tabLst/>
            </a:pPr>
            <a:r>
              <a:rPr lang="en-GB" dirty="0"/>
              <a:t>Third level</a:t>
            </a:r>
          </a:p>
        </p:txBody>
      </p:sp>
    </p:spTree>
    <p:extLst>
      <p:ext uri="{BB962C8B-B14F-4D97-AF65-F5344CB8AC3E}">
        <p14:creationId xmlns:p14="http://schemas.microsoft.com/office/powerpoint/2010/main" val="3716898283"/>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704" r:id="rId3"/>
    <p:sldLayoutId id="2147483752" r:id="rId4"/>
    <p:sldLayoutId id="2147483705" r:id="rId5"/>
    <p:sldLayoutId id="2147483703" r:id="rId6"/>
    <p:sldLayoutId id="2147483685" r:id="rId7"/>
    <p:sldLayoutId id="2147483751" r:id="rId8"/>
    <p:sldLayoutId id="2147483652" r:id="rId9"/>
    <p:sldLayoutId id="2147483715" r:id="rId10"/>
    <p:sldLayoutId id="2147483717" r:id="rId11"/>
    <p:sldLayoutId id="2147483753" r:id="rId12"/>
    <p:sldLayoutId id="2147483722" r:id="rId13"/>
    <p:sldLayoutId id="2147483734" r:id="rId14"/>
    <p:sldLayoutId id="2147483739" r:id="rId15"/>
    <p:sldLayoutId id="2147483755" r:id="rId16"/>
    <p:sldLayoutId id="2147483754" r:id="rId17"/>
    <p:sldLayoutId id="2147483756" r:id="rId18"/>
    <p:sldLayoutId id="2147483757" r:id="rId19"/>
    <p:sldLayoutId id="2147483758" r:id="rId20"/>
    <p:sldLayoutId id="2147483728" r:id="rId21"/>
    <p:sldLayoutId id="2147483759" r:id="rId22"/>
    <p:sldLayoutId id="2147483729" r:id="rId23"/>
    <p:sldLayoutId id="2147483736" r:id="rId24"/>
    <p:sldLayoutId id="2147483741" r:id="rId25"/>
    <p:sldLayoutId id="2147483761" r:id="rId26"/>
    <p:sldLayoutId id="2147483760" r:id="rId27"/>
    <p:sldLayoutId id="2147483762" r:id="rId28"/>
    <p:sldLayoutId id="2147483763" r:id="rId29"/>
    <p:sldLayoutId id="2147483764" r:id="rId30"/>
    <p:sldLayoutId id="2147483732" r:id="rId31"/>
    <p:sldLayoutId id="2147483765" r:id="rId32"/>
    <p:sldLayoutId id="2147483733" r:id="rId33"/>
    <p:sldLayoutId id="2147483738" r:id="rId34"/>
    <p:sldLayoutId id="2147483743" r:id="rId35"/>
    <p:sldLayoutId id="2147483655" r:id="rId36"/>
    <p:sldLayoutId id="2147483766" r:id="rId37"/>
    <p:sldLayoutId id="2147483767" r:id="rId38"/>
    <p:sldLayoutId id="2147483768" r:id="rId39"/>
    <p:sldLayoutId id="2147483769" r:id="rId40"/>
    <p:sldLayoutId id="2147483770" r:id="rId41"/>
    <p:sldLayoutId id="2147483771" r:id="rId42"/>
    <p:sldLayoutId id="2147483772" r:id="rId43"/>
  </p:sldLayoutIdLst>
  <p:txStyles>
    <p:titleStyle>
      <a:lvl1pPr algn="l" defTabSz="914400" rtl="0" eaLnBrk="1" latinLnBrk="0" hangingPunct="1">
        <a:lnSpc>
          <a:spcPct val="80000"/>
        </a:lnSpc>
        <a:spcBef>
          <a:spcPct val="0"/>
        </a:spcBef>
        <a:buNone/>
        <a:defRPr sz="3600" b="0" i="0" kern="1200">
          <a:solidFill>
            <a:schemeClr val="tx1"/>
          </a:solidFill>
          <a:latin typeface="+mj-lt"/>
          <a:ea typeface="Verdana" panose="020B0604030504040204" pitchFamily="34" charset="0"/>
          <a:cs typeface="Gill Sans" panose="020B0502020104020203" pitchFamily="34" charset="-79"/>
        </a:defRPr>
      </a:lvl1pPr>
    </p:titleStyle>
    <p:body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46"/>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46"/>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rstudio.com" TargetMode="Externa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b-swiss/first-steps-with-R-training" TargetMode="External"/><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ib-swiss/first-steps-with-R-training%E2%80%8B"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2" Type="http://schemas.openxmlformats.org/officeDocument/2006/relationships/hyperlink" Target="http://cran.r-project.org"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hyperlink" Target="https://stackoverflow.com/questions/tagged/r"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hyperlink" Target="http://www.ucd.ie/ecomodel/pdf/TidyData.pdf" TargetMode="Externa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hyperlink" Target="https://web.stanford.edu/class/cs109l/unrestricted/resources/google-style.html"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1575-BA47-27AF-7812-F767C893F577}"/>
              </a:ext>
            </a:extLst>
          </p:cNvPr>
          <p:cNvSpPr>
            <a:spLocks noGrp="1"/>
          </p:cNvSpPr>
          <p:nvPr>
            <p:ph type="title"/>
          </p:nvPr>
        </p:nvSpPr>
        <p:spPr/>
        <p:txBody>
          <a:bodyPr/>
          <a:lstStyle/>
          <a:p>
            <a:r>
              <a:rPr lang="en-GB" dirty="0">
                <a:ea typeface="Verdana"/>
                <a:cs typeface="Gill Sans"/>
              </a:rPr>
              <a:t>First Steps with R in Life Sciences: Introduction</a:t>
            </a:r>
            <a:endParaRPr lang="en-GB" dirty="0"/>
          </a:p>
        </p:txBody>
      </p:sp>
      <p:sp>
        <p:nvSpPr>
          <p:cNvPr id="5" name="Content Placeholder 4">
            <a:extLst>
              <a:ext uri="{FF2B5EF4-FFF2-40B4-BE49-F238E27FC236}">
                <a16:creationId xmlns:a16="http://schemas.microsoft.com/office/drawing/2014/main" id="{3D0A2170-98B9-D0B4-6CB7-41B92028DEBE}"/>
              </a:ext>
            </a:extLst>
          </p:cNvPr>
          <p:cNvSpPr>
            <a:spLocks noGrp="1"/>
          </p:cNvSpPr>
          <p:nvPr>
            <p:ph type="body" sz="quarter" idx="15"/>
          </p:nvPr>
        </p:nvSpPr>
        <p:spPr>
          <a:xfrm>
            <a:off x="410812" y="5066270"/>
            <a:ext cx="5010149" cy="568785"/>
          </a:xfrm>
        </p:spPr>
        <p:txBody>
          <a:bodyPr vert="horz" lIns="91440" tIns="45720" rIns="91440" bIns="45720" rtlCol="0" anchor="t">
            <a:noAutofit/>
          </a:bodyPr>
          <a:lstStyle/>
          <a:p>
            <a:r>
              <a:rPr lang="en-GB" dirty="0">
                <a:ea typeface="Tahoma"/>
                <a:cs typeface="Gill Sans Light"/>
              </a:rPr>
              <a:t>With slides from: </a:t>
            </a:r>
            <a:r>
              <a:rPr lang="en-GB" b="0" dirty="0">
                <a:ea typeface="+mn-lt"/>
                <a:cs typeface="+mn-lt"/>
              </a:rPr>
              <a:t>Diana Marek, Geoffrey Fucile, Alex Smith, Linda Dib, Leonore Wigger, Wandrille Duchemin</a:t>
            </a:r>
            <a:r>
              <a:rPr lang="en-GB" dirty="0">
                <a:ea typeface="Tahoma"/>
                <a:cs typeface="Gill Sans Light"/>
              </a:rPr>
              <a:t> </a:t>
            </a:r>
            <a:endParaRPr lang="en-GB" dirty="0"/>
          </a:p>
        </p:txBody>
      </p:sp>
      <p:pic>
        <p:nvPicPr>
          <p:cNvPr id="8" name="Picture 7" descr="A red line drawing of a person&#10;&#10;Description automatically generated">
            <a:extLst>
              <a:ext uri="{FF2B5EF4-FFF2-40B4-BE49-F238E27FC236}">
                <a16:creationId xmlns:a16="http://schemas.microsoft.com/office/drawing/2014/main" id="{22F25DA9-24E9-A4F5-6179-91D46B8FDB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0767" y="4037439"/>
            <a:ext cx="994837" cy="927630"/>
          </a:xfrm>
          <a:prstGeom prst="rect">
            <a:avLst/>
          </a:prstGeom>
        </p:spPr>
      </p:pic>
    </p:spTree>
    <p:extLst>
      <p:ext uri="{BB962C8B-B14F-4D97-AF65-F5344CB8AC3E}">
        <p14:creationId xmlns:p14="http://schemas.microsoft.com/office/powerpoint/2010/main" val="3852797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6247-6B49-BD2B-2949-0F9CAE93E461}"/>
              </a:ext>
            </a:extLst>
          </p:cNvPr>
          <p:cNvSpPr>
            <a:spLocks noGrp="1"/>
          </p:cNvSpPr>
          <p:nvPr>
            <p:ph type="title"/>
          </p:nvPr>
        </p:nvSpPr>
        <p:spPr/>
        <p:txBody>
          <a:bodyPr/>
          <a:lstStyle/>
          <a:p>
            <a:r>
              <a:rPr lang="en-GB" dirty="0">
                <a:solidFill>
                  <a:srgbClr val="1E2232"/>
                </a:solidFill>
                <a:latin typeface="Corbel"/>
                <a:ea typeface="Verdana"/>
                <a:cs typeface="Gill Sans"/>
              </a:rPr>
              <a:t>Getting Familiar with </a:t>
            </a:r>
            <a:r>
              <a:rPr lang="en-GB" b="1" dirty="0">
                <a:solidFill>
                  <a:srgbClr val="1E2232"/>
                </a:solidFill>
                <a:latin typeface="Corbel"/>
                <a:ea typeface="Verdana"/>
                <a:cs typeface="Gill Sans"/>
              </a:rPr>
              <a:t>R</a:t>
            </a:r>
            <a:r>
              <a:rPr lang="en-GB" dirty="0">
                <a:solidFill>
                  <a:srgbClr val="1E2232"/>
                </a:solidFill>
                <a:latin typeface="Corbel"/>
                <a:ea typeface="Verdana"/>
                <a:cs typeface="Gill Sans"/>
              </a:rPr>
              <a:t> and </a:t>
            </a:r>
            <a:r>
              <a:rPr lang="en-GB" b="1" dirty="0" err="1">
                <a:solidFill>
                  <a:srgbClr val="1E2232"/>
                </a:solidFill>
                <a:latin typeface="Corbel"/>
                <a:ea typeface="Verdana"/>
                <a:cs typeface="Gill Sans"/>
              </a:rPr>
              <a:t>Rstudio</a:t>
            </a:r>
            <a:endParaRPr lang="en-GB" b="1"/>
          </a:p>
        </p:txBody>
      </p:sp>
    </p:spTree>
    <p:extLst>
      <p:ext uri="{BB962C8B-B14F-4D97-AF65-F5344CB8AC3E}">
        <p14:creationId xmlns:p14="http://schemas.microsoft.com/office/powerpoint/2010/main" val="3406665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CB06-7549-2092-9441-35A96C38119E}"/>
              </a:ext>
            </a:extLst>
          </p:cNvPr>
          <p:cNvSpPr>
            <a:spLocks noGrp="1"/>
          </p:cNvSpPr>
          <p:nvPr>
            <p:ph type="title"/>
          </p:nvPr>
        </p:nvSpPr>
        <p:spPr/>
        <p:txBody>
          <a:bodyPr/>
          <a:lstStyle/>
          <a:p>
            <a:r>
              <a:rPr lang="en-GB" err="1">
                <a:ea typeface="Verdana"/>
                <a:cs typeface="Gill Sans"/>
              </a:rPr>
              <a:t>RGui</a:t>
            </a:r>
            <a:r>
              <a:rPr lang="en-GB" dirty="0">
                <a:ea typeface="Verdana"/>
                <a:cs typeface="Gill Sans"/>
              </a:rPr>
              <a:t> (</a:t>
            </a:r>
            <a:r>
              <a:rPr lang="en-GB" b="1" dirty="0">
                <a:ea typeface="Verdana"/>
                <a:cs typeface="Gill Sans"/>
              </a:rPr>
              <a:t>R</a:t>
            </a:r>
            <a:r>
              <a:rPr lang="en-GB" dirty="0">
                <a:ea typeface="Verdana"/>
                <a:cs typeface="Gill Sans"/>
              </a:rPr>
              <a:t> </a:t>
            </a:r>
            <a:r>
              <a:rPr lang="en-GB" b="1" dirty="0">
                <a:ea typeface="Verdana"/>
                <a:cs typeface="Gill Sans"/>
              </a:rPr>
              <a:t>G</a:t>
            </a:r>
            <a:r>
              <a:rPr lang="en-GB" dirty="0">
                <a:ea typeface="Verdana"/>
                <a:cs typeface="Gill Sans"/>
              </a:rPr>
              <a:t>raphical </a:t>
            </a:r>
            <a:r>
              <a:rPr lang="en-GB" b="1" dirty="0">
                <a:ea typeface="Verdana"/>
                <a:cs typeface="Gill Sans"/>
              </a:rPr>
              <a:t>u</a:t>
            </a:r>
            <a:r>
              <a:rPr lang="en-GB" dirty="0">
                <a:ea typeface="Verdana"/>
                <a:cs typeface="Gill Sans"/>
              </a:rPr>
              <a:t>ser </a:t>
            </a:r>
            <a:r>
              <a:rPr lang="en-GB" b="1" dirty="0">
                <a:ea typeface="Verdana"/>
                <a:cs typeface="Gill Sans"/>
              </a:rPr>
              <a:t>i</a:t>
            </a:r>
            <a:r>
              <a:rPr lang="en-GB" dirty="0">
                <a:ea typeface="Verdana"/>
                <a:cs typeface="Gill Sans"/>
              </a:rPr>
              <a:t>nterface)</a:t>
            </a:r>
            <a:endParaRPr lang="en-GB" dirty="0"/>
          </a:p>
        </p:txBody>
      </p:sp>
      <p:sp>
        <p:nvSpPr>
          <p:cNvPr id="3" name="Text Placeholder 2">
            <a:extLst>
              <a:ext uri="{FF2B5EF4-FFF2-40B4-BE49-F238E27FC236}">
                <a16:creationId xmlns:a16="http://schemas.microsoft.com/office/drawing/2014/main" id="{854D4F9F-7E4B-EF26-685B-B5B7F6E83520}"/>
              </a:ext>
            </a:extLst>
          </p:cNvPr>
          <p:cNvSpPr>
            <a:spLocks noGrp="1"/>
          </p:cNvSpPr>
          <p:nvPr>
            <p:ph type="body" sz="quarter" idx="11"/>
          </p:nvPr>
        </p:nvSpPr>
        <p:spPr>
          <a:xfrm>
            <a:off x="838200" y="933450"/>
            <a:ext cx="10515600" cy="4351338"/>
          </a:xfrm>
        </p:spPr>
        <p:txBody>
          <a:bodyPr vert="horz" lIns="91440" tIns="45720" rIns="91440" bIns="45720" rtlCol="0" anchor="t">
            <a:normAutofit/>
          </a:bodyPr>
          <a:lstStyle/>
          <a:p>
            <a:r>
              <a:rPr lang="en-GB" dirty="0">
                <a:ea typeface="Tahoma"/>
                <a:cs typeface="Gill Sans Light"/>
              </a:rPr>
              <a:t>Installed at the same time as the programming language</a:t>
            </a:r>
            <a:endParaRPr lang="en-GB" dirty="0"/>
          </a:p>
        </p:txBody>
      </p:sp>
      <p:pic>
        <p:nvPicPr>
          <p:cNvPr id="4" name="Picture 3" descr="A screenshot of a computer&#10;&#10;Description automatically generated">
            <a:extLst>
              <a:ext uri="{FF2B5EF4-FFF2-40B4-BE49-F238E27FC236}">
                <a16:creationId xmlns:a16="http://schemas.microsoft.com/office/drawing/2014/main" id="{21C839DD-2BB4-D475-CF3E-85B8B82F8AB0}"/>
              </a:ext>
            </a:extLst>
          </p:cNvPr>
          <p:cNvPicPr>
            <a:picLocks noChangeAspect="1"/>
          </p:cNvPicPr>
          <p:nvPr/>
        </p:nvPicPr>
        <p:blipFill>
          <a:blip r:embed="rId2"/>
          <a:stretch>
            <a:fillRect/>
          </a:stretch>
        </p:blipFill>
        <p:spPr>
          <a:xfrm>
            <a:off x="2809875" y="1628775"/>
            <a:ext cx="6886575" cy="4600575"/>
          </a:xfrm>
          <a:prstGeom prst="rect">
            <a:avLst/>
          </a:prstGeom>
        </p:spPr>
      </p:pic>
      <p:pic>
        <p:nvPicPr>
          <p:cNvPr id="5" name="Picture 4" descr="A blue and grey logo&#10;&#10;Description automatically generated">
            <a:extLst>
              <a:ext uri="{FF2B5EF4-FFF2-40B4-BE49-F238E27FC236}">
                <a16:creationId xmlns:a16="http://schemas.microsoft.com/office/drawing/2014/main" id="{A2307C4F-C638-1AA2-BF19-58D660A36D2C}"/>
              </a:ext>
            </a:extLst>
          </p:cNvPr>
          <p:cNvPicPr>
            <a:picLocks noChangeAspect="1"/>
          </p:cNvPicPr>
          <p:nvPr/>
        </p:nvPicPr>
        <p:blipFill>
          <a:blip r:embed="rId3"/>
          <a:stretch>
            <a:fillRect/>
          </a:stretch>
        </p:blipFill>
        <p:spPr>
          <a:xfrm>
            <a:off x="1123950" y="1628775"/>
            <a:ext cx="1285875" cy="1000125"/>
          </a:xfrm>
          <a:prstGeom prst="rect">
            <a:avLst/>
          </a:prstGeom>
        </p:spPr>
      </p:pic>
    </p:spTree>
    <p:extLst>
      <p:ext uri="{BB962C8B-B14F-4D97-AF65-F5344CB8AC3E}">
        <p14:creationId xmlns:p14="http://schemas.microsoft.com/office/powerpoint/2010/main" val="1198488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01E0-DEEB-7942-0CF5-2F55635F992F}"/>
              </a:ext>
            </a:extLst>
          </p:cNvPr>
          <p:cNvSpPr>
            <a:spLocks noGrp="1"/>
          </p:cNvSpPr>
          <p:nvPr>
            <p:ph type="title"/>
          </p:nvPr>
        </p:nvSpPr>
        <p:spPr/>
        <p:txBody>
          <a:bodyPr/>
          <a:lstStyle/>
          <a:p>
            <a:r>
              <a:rPr lang="en-GB" dirty="0">
                <a:ea typeface="Verdana"/>
                <a:cs typeface="Gill Sans"/>
              </a:rPr>
              <a:t>R combined with </a:t>
            </a:r>
            <a:r>
              <a:rPr lang="en-GB" dirty="0" err="1">
                <a:ea typeface="Verdana"/>
                <a:cs typeface="Gill Sans"/>
              </a:rPr>
              <a:t>Rstudio</a:t>
            </a:r>
            <a:endParaRPr lang="en-GB" dirty="0" err="1"/>
          </a:p>
        </p:txBody>
      </p:sp>
      <p:sp>
        <p:nvSpPr>
          <p:cNvPr id="3" name="Text Placeholder 2">
            <a:extLst>
              <a:ext uri="{FF2B5EF4-FFF2-40B4-BE49-F238E27FC236}">
                <a16:creationId xmlns:a16="http://schemas.microsoft.com/office/drawing/2014/main" id="{B3057646-C727-EC12-F07F-59862A374D95}"/>
              </a:ext>
            </a:extLst>
          </p:cNvPr>
          <p:cNvSpPr>
            <a:spLocks noGrp="1"/>
          </p:cNvSpPr>
          <p:nvPr>
            <p:ph type="body" sz="quarter" idx="11"/>
          </p:nvPr>
        </p:nvSpPr>
        <p:spPr>
          <a:xfrm>
            <a:off x="838200" y="1304925"/>
            <a:ext cx="10515600" cy="4351338"/>
          </a:xfrm>
        </p:spPr>
        <p:txBody>
          <a:bodyPr vert="horz" lIns="91440" tIns="45720" rIns="91440" bIns="45720" rtlCol="0" anchor="t">
            <a:normAutofit/>
          </a:bodyPr>
          <a:lstStyle/>
          <a:p>
            <a:r>
              <a:rPr lang="en-GB" dirty="0">
                <a:ea typeface="Tahoma"/>
                <a:cs typeface="Gill Sans Light"/>
              </a:rPr>
              <a:t>             </a:t>
            </a:r>
            <a:r>
              <a:rPr lang="en-GB" dirty="0">
                <a:ea typeface="Tahoma"/>
                <a:cs typeface="Gill Sans Light"/>
                <a:hlinkClick r:id="rId2"/>
              </a:rPr>
              <a:t>www.rstudio.com</a:t>
            </a:r>
            <a:endParaRPr lang="en-GB" dirty="0"/>
          </a:p>
          <a:p>
            <a:endParaRPr lang="en-GB" dirty="0"/>
          </a:p>
          <a:p>
            <a:r>
              <a:rPr lang="en-GB" dirty="0">
                <a:ea typeface="Tahoma"/>
                <a:cs typeface="Gill Sans Light"/>
              </a:rPr>
              <a:t>Integrated Development </a:t>
            </a:r>
            <a:r>
              <a:rPr lang="en-GB" dirty="0" err="1">
                <a:ea typeface="Tahoma"/>
                <a:cs typeface="Gill Sans Light"/>
              </a:rPr>
              <a:t>Enviroment</a:t>
            </a:r>
            <a:r>
              <a:rPr lang="en-GB" dirty="0">
                <a:ea typeface="Tahoma"/>
                <a:cs typeface="Gill Sans Light"/>
              </a:rPr>
              <a:t> (IDE) designed to help with R</a:t>
            </a:r>
            <a:endParaRPr lang="en-GB" dirty="0"/>
          </a:p>
          <a:p>
            <a:endParaRPr lang="en-GB" dirty="0"/>
          </a:p>
          <a:p>
            <a:r>
              <a:rPr lang="en-GB" dirty="0">
                <a:ea typeface="Tahoma"/>
                <a:cs typeface="Gill Sans Light"/>
              </a:rPr>
              <a:t>It includes:</a:t>
            </a:r>
            <a:endParaRPr lang="en-GB" dirty="0"/>
          </a:p>
          <a:p>
            <a:pPr marL="342900" indent="-342900">
              <a:buChar char="•"/>
            </a:pPr>
            <a:r>
              <a:rPr lang="en-GB" dirty="0">
                <a:ea typeface="Tahoma"/>
                <a:cs typeface="Gill Sans Light"/>
              </a:rPr>
              <a:t>A </a:t>
            </a:r>
            <a:r>
              <a:rPr lang="en-GB" b="1" dirty="0">
                <a:ea typeface="Tahoma"/>
                <a:cs typeface="Gill Sans Light"/>
              </a:rPr>
              <a:t>console</a:t>
            </a:r>
            <a:endParaRPr lang="en-GB" b="1" dirty="0"/>
          </a:p>
          <a:p>
            <a:pPr marL="342900" indent="-342900">
              <a:buChar char="•"/>
            </a:pPr>
            <a:r>
              <a:rPr lang="en-GB" dirty="0">
                <a:ea typeface="Tahoma"/>
                <a:cs typeface="Gill Sans Light"/>
              </a:rPr>
              <a:t>A </a:t>
            </a:r>
            <a:r>
              <a:rPr lang="en-GB" b="1" dirty="0">
                <a:ea typeface="Tahoma"/>
                <a:cs typeface="Gill Sans Light"/>
              </a:rPr>
              <a:t>syntax highlighting editor</a:t>
            </a:r>
            <a:endParaRPr lang="en-GB" b="1" dirty="0"/>
          </a:p>
          <a:p>
            <a:pPr marL="342900" indent="-342900">
              <a:buChar char="•"/>
            </a:pPr>
            <a:r>
              <a:rPr lang="en-GB" dirty="0">
                <a:ea typeface="Tahoma"/>
                <a:cs typeface="Gill Sans Light"/>
              </a:rPr>
              <a:t>Tools for viewing the </a:t>
            </a:r>
            <a:r>
              <a:rPr lang="en-GB" b="1" dirty="0">
                <a:ea typeface="Tahoma"/>
                <a:cs typeface="Gill Sans Light"/>
              </a:rPr>
              <a:t>workspace</a:t>
            </a:r>
            <a:r>
              <a:rPr lang="en-GB" dirty="0">
                <a:ea typeface="Tahoma"/>
                <a:cs typeface="Gill Sans Light"/>
              </a:rPr>
              <a:t> and </a:t>
            </a:r>
            <a:r>
              <a:rPr lang="en-GB" b="1" dirty="0">
                <a:ea typeface="Tahoma"/>
                <a:cs typeface="Gill Sans Light"/>
              </a:rPr>
              <a:t>history</a:t>
            </a:r>
            <a:endParaRPr lang="en-GB" b="1" dirty="0"/>
          </a:p>
          <a:p>
            <a:pPr marL="342900" indent="-342900">
              <a:buChar char="•"/>
            </a:pPr>
            <a:r>
              <a:rPr lang="en-GB" dirty="0">
                <a:ea typeface="Tahoma"/>
                <a:cs typeface="Gill Sans Light"/>
              </a:rPr>
              <a:t>A file explorer, package explorer, </a:t>
            </a:r>
            <a:r>
              <a:rPr lang="en-GB" b="1" dirty="0">
                <a:ea typeface="Tahoma"/>
                <a:cs typeface="Gill Sans Light"/>
              </a:rPr>
              <a:t>plot</a:t>
            </a:r>
            <a:r>
              <a:rPr lang="en-GB" dirty="0">
                <a:ea typeface="Tahoma"/>
                <a:cs typeface="Gill Sans Light"/>
              </a:rPr>
              <a:t> and </a:t>
            </a:r>
            <a:r>
              <a:rPr lang="en-GB" b="1" dirty="0">
                <a:ea typeface="Tahoma"/>
                <a:cs typeface="Gill Sans Light"/>
              </a:rPr>
              <a:t>help</a:t>
            </a:r>
            <a:r>
              <a:rPr lang="en-GB" dirty="0">
                <a:ea typeface="Tahoma"/>
                <a:cs typeface="Gill Sans Light"/>
              </a:rPr>
              <a:t> display areas</a:t>
            </a:r>
            <a:endParaRPr lang="en-GB" dirty="0"/>
          </a:p>
          <a:p>
            <a:endParaRPr lang="en-GB" dirty="0"/>
          </a:p>
        </p:txBody>
      </p:sp>
      <p:pic>
        <p:nvPicPr>
          <p:cNvPr id="5" name="Image 40" descr="Une image contenant Graphique, Police, capture d’écran, graphisme&#10;&#10;Description générée automatiquement">
            <a:extLst>
              <a:ext uri="{FF2B5EF4-FFF2-40B4-BE49-F238E27FC236}">
                <a16:creationId xmlns:a16="http://schemas.microsoft.com/office/drawing/2014/main" id="{C4E57132-53A1-6893-4B0D-E32E00B698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7489" y="1046386"/>
            <a:ext cx="1329212" cy="1047171"/>
          </a:xfrm>
          <a:prstGeom prst="rect">
            <a:avLst/>
          </a:prstGeom>
        </p:spPr>
      </p:pic>
      <p:pic>
        <p:nvPicPr>
          <p:cNvPr id="7" name="Image 20" descr="A red and black logo&#10;&#10;Description automatically generated">
            <a:extLst>
              <a:ext uri="{FF2B5EF4-FFF2-40B4-BE49-F238E27FC236}">
                <a16:creationId xmlns:a16="http://schemas.microsoft.com/office/drawing/2014/main" id="{36947CBA-836F-109D-5A0F-722B2484BDBE}"/>
              </a:ext>
            </a:extLst>
          </p:cNvPr>
          <p:cNvPicPr>
            <a:picLocks noChangeAspect="1"/>
          </p:cNvPicPr>
          <p:nvPr/>
        </p:nvPicPr>
        <p:blipFill>
          <a:blip r:embed="rId4"/>
          <a:stretch>
            <a:fillRect/>
          </a:stretch>
        </p:blipFill>
        <p:spPr>
          <a:xfrm>
            <a:off x="635903" y="5660603"/>
            <a:ext cx="1067033" cy="823140"/>
          </a:xfrm>
          <a:prstGeom prst="rect">
            <a:avLst/>
          </a:prstGeom>
        </p:spPr>
      </p:pic>
      <p:sp>
        <p:nvSpPr>
          <p:cNvPr id="8" name="TextBox 7">
            <a:extLst>
              <a:ext uri="{FF2B5EF4-FFF2-40B4-BE49-F238E27FC236}">
                <a16:creationId xmlns:a16="http://schemas.microsoft.com/office/drawing/2014/main" id="{42B527B4-8A5E-3907-EDAB-48712B620C8F}"/>
              </a:ext>
            </a:extLst>
          </p:cNvPr>
          <p:cNvSpPr txBox="1"/>
          <p:nvPr/>
        </p:nvSpPr>
        <p:spPr>
          <a:xfrm>
            <a:off x="1704975" y="5848350"/>
            <a:ext cx="8763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We suggest </a:t>
            </a:r>
            <a:r>
              <a:rPr lang="en-GB" sz="2400" b="1" err="1"/>
              <a:t>Rstudio</a:t>
            </a:r>
            <a:r>
              <a:rPr lang="en-GB" sz="2400" b="1" dirty="0"/>
              <a:t> as the preferred option when working with R</a:t>
            </a:r>
          </a:p>
        </p:txBody>
      </p:sp>
    </p:spTree>
    <p:extLst>
      <p:ext uri="{BB962C8B-B14F-4D97-AF65-F5344CB8AC3E}">
        <p14:creationId xmlns:p14="http://schemas.microsoft.com/office/powerpoint/2010/main" val="87289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7B8D-48BC-875B-F3BD-EBE98933CC51}"/>
              </a:ext>
            </a:extLst>
          </p:cNvPr>
          <p:cNvSpPr>
            <a:spLocks noGrp="1"/>
          </p:cNvSpPr>
          <p:nvPr>
            <p:ph type="title"/>
          </p:nvPr>
        </p:nvSpPr>
        <p:spPr/>
        <p:txBody>
          <a:bodyPr/>
          <a:lstStyle/>
          <a:p>
            <a:r>
              <a:rPr lang="en-GB" dirty="0" err="1">
                <a:ea typeface="Verdana"/>
                <a:cs typeface="Gill Sans"/>
              </a:rPr>
              <a:t>Rstudio</a:t>
            </a:r>
            <a:r>
              <a:rPr lang="en-GB" dirty="0">
                <a:ea typeface="Verdana"/>
                <a:cs typeface="Gill Sans"/>
              </a:rPr>
              <a:t> Interface</a:t>
            </a:r>
            <a:endParaRPr lang="en-GB" dirty="0"/>
          </a:p>
        </p:txBody>
      </p:sp>
      <p:pic>
        <p:nvPicPr>
          <p:cNvPr id="4" name="Image 4">
            <a:extLst>
              <a:ext uri="{FF2B5EF4-FFF2-40B4-BE49-F238E27FC236}">
                <a16:creationId xmlns:a16="http://schemas.microsoft.com/office/drawing/2014/main" id="{28C42889-1B96-E48A-2A2C-BB25DE92B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50" y="825533"/>
            <a:ext cx="9361749" cy="5818220"/>
          </a:xfrm>
          <a:prstGeom prst="rect">
            <a:avLst/>
          </a:prstGeom>
        </p:spPr>
      </p:pic>
      <p:sp>
        <p:nvSpPr>
          <p:cNvPr id="5" name="ZoneTexte 9">
            <a:extLst>
              <a:ext uri="{FF2B5EF4-FFF2-40B4-BE49-F238E27FC236}">
                <a16:creationId xmlns:a16="http://schemas.microsoft.com/office/drawing/2014/main" id="{563959AD-8C25-A72B-3CED-AEA5D5EB203A}"/>
              </a:ext>
            </a:extLst>
          </p:cNvPr>
          <p:cNvSpPr txBox="1"/>
          <p:nvPr/>
        </p:nvSpPr>
        <p:spPr>
          <a:xfrm>
            <a:off x="3414955" y="2180741"/>
            <a:ext cx="1239864"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Editor</a:t>
            </a:r>
          </a:p>
        </p:txBody>
      </p:sp>
      <p:sp>
        <p:nvSpPr>
          <p:cNvPr id="6" name="ZoneTexte 10">
            <a:extLst>
              <a:ext uri="{FF2B5EF4-FFF2-40B4-BE49-F238E27FC236}">
                <a16:creationId xmlns:a16="http://schemas.microsoft.com/office/drawing/2014/main" id="{1140DD4A-F747-A4E4-557B-4928AEF7FC23}"/>
              </a:ext>
            </a:extLst>
          </p:cNvPr>
          <p:cNvSpPr txBox="1"/>
          <p:nvPr/>
        </p:nvSpPr>
        <p:spPr>
          <a:xfrm>
            <a:off x="7566401" y="1406127"/>
            <a:ext cx="2092271"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Workspace, history</a:t>
            </a:r>
          </a:p>
        </p:txBody>
      </p:sp>
      <p:sp>
        <p:nvSpPr>
          <p:cNvPr id="7" name="ZoneTexte 11">
            <a:extLst>
              <a:ext uri="{FF2B5EF4-FFF2-40B4-BE49-F238E27FC236}">
                <a16:creationId xmlns:a16="http://schemas.microsoft.com/office/drawing/2014/main" id="{FDABE8D0-BD74-5E78-1359-7ECD89C02302}"/>
              </a:ext>
            </a:extLst>
          </p:cNvPr>
          <p:cNvSpPr txBox="1"/>
          <p:nvPr/>
        </p:nvSpPr>
        <p:spPr>
          <a:xfrm>
            <a:off x="4037450" y="4897208"/>
            <a:ext cx="2092271"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Console, terminal</a:t>
            </a:r>
          </a:p>
        </p:txBody>
      </p:sp>
      <p:sp>
        <p:nvSpPr>
          <p:cNvPr id="8" name="ZoneTexte 12">
            <a:extLst>
              <a:ext uri="{FF2B5EF4-FFF2-40B4-BE49-F238E27FC236}">
                <a16:creationId xmlns:a16="http://schemas.microsoft.com/office/drawing/2014/main" id="{EC07B079-D109-CDAD-8F57-3E441B9D12FC}"/>
              </a:ext>
            </a:extLst>
          </p:cNvPr>
          <p:cNvSpPr txBox="1"/>
          <p:nvPr/>
        </p:nvSpPr>
        <p:spPr>
          <a:xfrm>
            <a:off x="6384637" y="5828236"/>
            <a:ext cx="3473093"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C00000"/>
                </a:solidFill>
              </a:rPr>
              <a:t>File explorer, plots, packages, help</a:t>
            </a:r>
          </a:p>
        </p:txBody>
      </p:sp>
    </p:spTree>
    <p:extLst>
      <p:ext uri="{BB962C8B-B14F-4D97-AF65-F5344CB8AC3E}">
        <p14:creationId xmlns:p14="http://schemas.microsoft.com/office/powerpoint/2010/main" val="1833962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AB48-4140-4CC1-0FF0-91A5E94AFE39}"/>
              </a:ext>
            </a:extLst>
          </p:cNvPr>
          <p:cNvSpPr>
            <a:spLocks noGrp="1"/>
          </p:cNvSpPr>
          <p:nvPr>
            <p:ph type="title"/>
          </p:nvPr>
        </p:nvSpPr>
        <p:spPr/>
        <p:txBody>
          <a:bodyPr/>
          <a:lstStyle/>
          <a:p>
            <a:r>
              <a:rPr lang="en-GB" dirty="0">
                <a:ea typeface="Verdana"/>
                <a:cs typeface="Gill Sans"/>
              </a:rPr>
              <a:t>Creating an </a:t>
            </a:r>
            <a:r>
              <a:rPr lang="en-GB" b="1" dirty="0">
                <a:ea typeface="Verdana"/>
                <a:cs typeface="Gill Sans"/>
              </a:rPr>
              <a:t>R project</a:t>
            </a:r>
            <a:endParaRPr lang="en-US"/>
          </a:p>
        </p:txBody>
      </p:sp>
      <p:sp>
        <p:nvSpPr>
          <p:cNvPr id="3" name="Text Placeholder 2">
            <a:extLst>
              <a:ext uri="{FF2B5EF4-FFF2-40B4-BE49-F238E27FC236}">
                <a16:creationId xmlns:a16="http://schemas.microsoft.com/office/drawing/2014/main" id="{347637F5-1436-E39F-6C83-FE2168487F96}"/>
              </a:ext>
            </a:extLst>
          </p:cNvPr>
          <p:cNvSpPr>
            <a:spLocks noGrp="1"/>
          </p:cNvSpPr>
          <p:nvPr>
            <p:ph type="body" sz="quarter" idx="11"/>
          </p:nvPr>
        </p:nvSpPr>
        <p:spPr>
          <a:xfrm>
            <a:off x="838200" y="1590675"/>
            <a:ext cx="10515600" cy="3703638"/>
          </a:xfrm>
        </p:spPr>
        <p:txBody>
          <a:bodyPr vert="horz" lIns="91440" tIns="45720" rIns="91440" bIns="45720" rtlCol="0" anchor="t">
            <a:normAutofit/>
          </a:bodyPr>
          <a:lstStyle/>
          <a:p>
            <a:r>
              <a:rPr lang="en-GB" dirty="0" err="1">
                <a:ea typeface="Tahoma"/>
                <a:cs typeface="Gill Sans Light"/>
              </a:rPr>
              <a:t>Rstudio</a:t>
            </a:r>
            <a:r>
              <a:rPr lang="en-GB" dirty="0">
                <a:ea typeface="Tahoma"/>
                <a:cs typeface="Gill Sans Light"/>
              </a:rPr>
              <a:t> allows the organization of your work in </a:t>
            </a:r>
            <a:r>
              <a:rPr lang="en-GB" b="1" dirty="0">
                <a:ea typeface="Tahoma"/>
                <a:cs typeface="Gill Sans Light"/>
              </a:rPr>
              <a:t>projects</a:t>
            </a:r>
            <a:endParaRPr lang="en-GB" b="1" dirty="0"/>
          </a:p>
          <a:p>
            <a:endParaRPr lang="en-GB" b="1" dirty="0"/>
          </a:p>
          <a:p>
            <a:pPr marL="342900" indent="-342900">
              <a:buChar char="•"/>
            </a:pPr>
            <a:r>
              <a:rPr lang="en-GB" b="1" dirty="0">
                <a:ea typeface="Tahoma"/>
                <a:cs typeface="Gill Sans Light"/>
              </a:rPr>
              <a:t>File &gt; New Project  </a:t>
            </a:r>
            <a:r>
              <a:rPr lang="en-GB" dirty="0">
                <a:ea typeface="Tahoma"/>
                <a:cs typeface="Gill Sans Light"/>
              </a:rPr>
              <a:t>or click on "Project" in the upper-right corner</a:t>
            </a:r>
          </a:p>
          <a:p>
            <a:pPr marL="342900" indent="-342900">
              <a:buChar char="•"/>
            </a:pPr>
            <a:r>
              <a:rPr lang="en-GB" dirty="0">
                <a:ea typeface="Tahoma"/>
                <a:cs typeface="Gill Sans Light"/>
              </a:rPr>
              <a:t>Choose </a:t>
            </a:r>
            <a:r>
              <a:rPr lang="en-GB" b="1" dirty="0">
                <a:ea typeface="Tahoma"/>
                <a:cs typeface="Gill Sans Light"/>
              </a:rPr>
              <a:t>New directory</a:t>
            </a:r>
            <a:r>
              <a:rPr lang="en-GB" dirty="0">
                <a:ea typeface="Tahoma"/>
                <a:cs typeface="Gill Sans Light"/>
              </a:rPr>
              <a:t>, then New Project, give an appropriate name and location</a:t>
            </a:r>
          </a:p>
          <a:p>
            <a:pPr marL="342900" indent="-342900">
              <a:buChar char="•"/>
            </a:pPr>
            <a:r>
              <a:rPr lang="en-GB" dirty="0">
                <a:ea typeface="Tahoma"/>
                <a:cs typeface="Gill Sans Light"/>
              </a:rPr>
              <a:t>OR choose </a:t>
            </a:r>
            <a:r>
              <a:rPr lang="en-GB" b="1" dirty="0">
                <a:ea typeface="Tahoma"/>
                <a:cs typeface="Gill Sans Light"/>
              </a:rPr>
              <a:t>Existing Directory</a:t>
            </a:r>
          </a:p>
          <a:p>
            <a:pPr marL="342900" indent="-342900">
              <a:buChar char="•"/>
            </a:pPr>
            <a:endParaRPr lang="en-GB" dirty="0">
              <a:ea typeface="Tahoma"/>
              <a:cs typeface="Gill Sans Light"/>
            </a:endParaRPr>
          </a:p>
          <a:p>
            <a:pPr marL="342900" indent="-342900">
              <a:buChar char="•"/>
            </a:pPr>
            <a:r>
              <a:rPr lang="en-GB" dirty="0">
                <a:ea typeface="Tahoma"/>
                <a:cs typeface="Gill Sans Light"/>
              </a:rPr>
              <a:t>This creates an </a:t>
            </a:r>
            <a:r>
              <a:rPr lang="en-GB" b="1" dirty="0">
                <a:ea typeface="Tahoma"/>
                <a:cs typeface="Gill Sans Light"/>
              </a:rPr>
              <a:t>.</a:t>
            </a:r>
            <a:r>
              <a:rPr lang="en-GB" b="1" err="1">
                <a:ea typeface="Tahoma"/>
                <a:cs typeface="Gill Sans Light"/>
              </a:rPr>
              <a:t>Rproj</a:t>
            </a:r>
            <a:r>
              <a:rPr lang="en-GB" b="1" dirty="0">
                <a:ea typeface="Tahoma"/>
                <a:cs typeface="Gill Sans Light"/>
              </a:rPr>
              <a:t> file</a:t>
            </a:r>
            <a:r>
              <a:rPr lang="en-GB" dirty="0">
                <a:ea typeface="Tahoma"/>
                <a:cs typeface="Gill Sans Light"/>
              </a:rPr>
              <a:t> in the directory</a:t>
            </a:r>
          </a:p>
        </p:txBody>
      </p:sp>
      <p:pic>
        <p:nvPicPr>
          <p:cNvPr id="5" name="Image 20" descr="A red and black logo&#10;&#10;Description automatically generated">
            <a:extLst>
              <a:ext uri="{FF2B5EF4-FFF2-40B4-BE49-F238E27FC236}">
                <a16:creationId xmlns:a16="http://schemas.microsoft.com/office/drawing/2014/main" id="{C0BD3CB4-8384-A070-EA34-47E3E874F74B}"/>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6A5F1825-16C1-7EC8-DD60-F17EDDA2460A}"/>
              </a:ext>
            </a:extLst>
          </p:cNvPr>
          <p:cNvSpPr txBox="1"/>
          <p:nvPr/>
        </p:nvSpPr>
        <p:spPr>
          <a:xfrm>
            <a:off x="1704975" y="5848350"/>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The project directory automatically becomes the "working directory"</a:t>
            </a:r>
          </a:p>
        </p:txBody>
      </p:sp>
    </p:spTree>
    <p:extLst>
      <p:ext uri="{BB962C8B-B14F-4D97-AF65-F5344CB8AC3E}">
        <p14:creationId xmlns:p14="http://schemas.microsoft.com/office/powerpoint/2010/main" val="413951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8E6118-B132-1100-AEEF-3D662AF6E8F3}"/>
              </a:ext>
            </a:extLst>
          </p:cNvPr>
          <p:cNvSpPr txBox="1">
            <a:spLocks/>
          </p:cNvSpPr>
          <p:nvPr/>
        </p:nvSpPr>
        <p:spPr>
          <a:xfrm>
            <a:off x="838200" y="1123950"/>
            <a:ext cx="10515600" cy="5313363"/>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GB" b="1" dirty="0">
                <a:ea typeface="Tahoma"/>
                <a:cs typeface="Gill Sans Light"/>
              </a:rPr>
              <a:t>Outside </a:t>
            </a:r>
            <a:r>
              <a:rPr lang="en-GB" b="1" dirty="0" err="1">
                <a:ea typeface="Tahoma"/>
                <a:cs typeface="Gill Sans Light"/>
              </a:rPr>
              <a:t>Rstudio</a:t>
            </a:r>
            <a:r>
              <a:rPr lang="en-GB" b="1" dirty="0">
                <a:ea typeface="Tahoma"/>
                <a:cs typeface="Gill Sans Light"/>
              </a:rPr>
              <a:t> : prepare the course data for the exercises</a:t>
            </a:r>
            <a:endParaRPr lang="en-GB" dirty="0"/>
          </a:p>
          <a:p>
            <a:pPr marL="457200" lvl="1" indent="0">
              <a:buNone/>
            </a:pPr>
            <a:r>
              <a:rPr lang="en-GB" b="1" dirty="0">
                <a:ea typeface="Tahoma"/>
                <a:cs typeface="Gill Sans Light"/>
              </a:rPr>
              <a:t>Download the course material</a:t>
            </a:r>
            <a:r>
              <a:rPr lang="en-GB" dirty="0">
                <a:ea typeface="Tahoma"/>
                <a:cs typeface="Gill Sans Light"/>
              </a:rPr>
              <a:t> from : </a:t>
            </a:r>
            <a:endParaRPr lang="en-GB" dirty="0"/>
          </a:p>
          <a:p>
            <a:pPr marL="457200" lvl="1" indent="0">
              <a:buNone/>
            </a:pPr>
            <a:r>
              <a:rPr lang="en-GB" dirty="0">
                <a:ea typeface="+mn-lt"/>
                <a:cs typeface="+mn-lt"/>
                <a:hlinkClick r:id="rId3"/>
              </a:rPr>
              <a:t>https://github.com/sib-swiss/first-steps-with-R-training</a:t>
            </a:r>
            <a:endParaRPr lang="en-GB"/>
          </a:p>
          <a:p>
            <a:pPr marL="457200" lvl="1" indent="0">
              <a:buNone/>
            </a:pPr>
            <a:r>
              <a:rPr lang="en-GB" dirty="0">
                <a:ea typeface="Tahoma"/>
                <a:cs typeface="Gill Sans Light"/>
              </a:rPr>
              <a:t>Either use git clone OR click </a:t>
            </a:r>
            <a:r>
              <a:rPr lang="en-GB" b="1" dirty="0">
                <a:ea typeface="Tahoma"/>
                <a:cs typeface="Gill Sans Light"/>
              </a:rPr>
              <a:t>Download ZIP</a:t>
            </a: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endParaRPr lang="en-GB" dirty="0">
              <a:ea typeface="Tahoma"/>
              <a:cs typeface="Gill Sans Light"/>
            </a:endParaRPr>
          </a:p>
          <a:p>
            <a:pPr marL="457200" lvl="1" indent="0">
              <a:buNone/>
            </a:pPr>
            <a:r>
              <a:rPr lang="en-GB" dirty="0">
                <a:ea typeface="Tahoma"/>
                <a:cs typeface="Gill Sans Light"/>
              </a:rPr>
              <a:t>and </a:t>
            </a:r>
            <a:r>
              <a:rPr lang="en-GB" b="1" dirty="0">
                <a:ea typeface="Tahoma"/>
                <a:cs typeface="Gill Sans Light"/>
              </a:rPr>
              <a:t>UNZIP</a:t>
            </a:r>
            <a:r>
              <a:rPr lang="en-GB" dirty="0">
                <a:ea typeface="Tahoma"/>
                <a:cs typeface="Gill Sans Light"/>
              </a:rPr>
              <a:t> and then move the folder where you want it</a:t>
            </a:r>
            <a:endParaRPr lang="en-GB" b="1" dirty="0">
              <a:ea typeface="Tahoma"/>
              <a:cs typeface="Gill Sans Light"/>
            </a:endParaRPr>
          </a:p>
          <a:p>
            <a:pPr marL="457200" lvl="1" indent="0">
              <a:buNone/>
            </a:pPr>
            <a:endParaRPr lang="en-GB" dirty="0">
              <a:ea typeface="Tahoma"/>
              <a:cs typeface="Gill Sans Light"/>
            </a:endParaRPr>
          </a:p>
          <a:p>
            <a:pPr marL="457200" indent="-457200">
              <a:buAutoNum type="arabicPeriod"/>
            </a:pPr>
            <a:r>
              <a:rPr lang="en-GB" b="1" dirty="0">
                <a:ea typeface="Tahoma"/>
                <a:cs typeface="Gill Sans Light"/>
              </a:rPr>
              <a:t>Inside </a:t>
            </a:r>
            <a:r>
              <a:rPr lang="en-GB" b="1" err="1">
                <a:ea typeface="Tahoma"/>
                <a:cs typeface="Gill Sans Light"/>
              </a:rPr>
              <a:t>Rstudio</a:t>
            </a:r>
            <a:r>
              <a:rPr lang="en-GB" b="1" dirty="0">
                <a:ea typeface="Tahoma"/>
                <a:cs typeface="Gill Sans Light"/>
              </a:rPr>
              <a:t>: project setup</a:t>
            </a:r>
          </a:p>
          <a:p>
            <a:pPr lvl="1" indent="0">
              <a:buNone/>
            </a:pPr>
            <a:r>
              <a:rPr lang="en-GB" dirty="0">
                <a:ea typeface="Tahoma"/>
                <a:cs typeface="Gill Sans Light"/>
              </a:rPr>
              <a:t>In </a:t>
            </a:r>
            <a:r>
              <a:rPr lang="en-GB" dirty="0" err="1">
                <a:ea typeface="Tahoma"/>
                <a:cs typeface="Gill Sans Light"/>
              </a:rPr>
              <a:t>Rstudio</a:t>
            </a:r>
            <a:r>
              <a:rPr lang="en-GB" dirty="0">
                <a:ea typeface="Tahoma"/>
                <a:cs typeface="Gill Sans Light"/>
              </a:rPr>
              <a:t>, create a new project set in the folder of the course material you just recovered.</a:t>
            </a:r>
          </a:p>
        </p:txBody>
      </p:sp>
      <p:sp>
        <p:nvSpPr>
          <p:cNvPr id="8" name="Title 1">
            <a:extLst>
              <a:ext uri="{FF2B5EF4-FFF2-40B4-BE49-F238E27FC236}">
                <a16:creationId xmlns:a16="http://schemas.microsoft.com/office/drawing/2014/main" id="{1C7404FA-C47F-D097-1FBE-368DB25D80E4}"/>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- 1</a:t>
            </a:r>
            <a:endParaRPr lang="en-US" dirty="0"/>
          </a:p>
        </p:txBody>
      </p:sp>
      <p:pic>
        <p:nvPicPr>
          <p:cNvPr id="9" name="Picture 8" descr="Graphical user interface, text, application, email&#10;&#10;Description automatically generated">
            <a:extLst>
              <a:ext uri="{FF2B5EF4-FFF2-40B4-BE49-F238E27FC236}">
                <a16:creationId xmlns:a16="http://schemas.microsoft.com/office/drawing/2014/main" id="{188B1A54-080F-1512-851D-D40614276D5D}"/>
              </a:ext>
            </a:extLst>
          </p:cNvPr>
          <p:cNvPicPr>
            <a:picLocks noChangeAspect="1"/>
          </p:cNvPicPr>
          <p:nvPr/>
        </p:nvPicPr>
        <p:blipFill>
          <a:blip r:embed="rId4"/>
          <a:stretch>
            <a:fillRect/>
          </a:stretch>
        </p:blipFill>
        <p:spPr>
          <a:xfrm>
            <a:off x="2005013" y="2343150"/>
            <a:ext cx="5210175" cy="2247900"/>
          </a:xfrm>
          <a:prstGeom prst="rect">
            <a:avLst/>
          </a:prstGeom>
        </p:spPr>
      </p:pic>
    </p:spTree>
    <p:extLst>
      <p:ext uri="{BB962C8B-B14F-4D97-AF65-F5344CB8AC3E}">
        <p14:creationId xmlns:p14="http://schemas.microsoft.com/office/powerpoint/2010/main" val="3342752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D28B-4D1E-DA4E-334B-4F7DC4F630B5}"/>
              </a:ext>
            </a:extLst>
          </p:cNvPr>
          <p:cNvSpPr>
            <a:spLocks noGrp="1"/>
          </p:cNvSpPr>
          <p:nvPr>
            <p:ph type="title"/>
          </p:nvPr>
        </p:nvSpPr>
        <p:spPr/>
        <p:txBody>
          <a:bodyPr/>
          <a:lstStyle/>
          <a:p>
            <a:r>
              <a:rPr lang="en-GB" dirty="0">
                <a:ea typeface="Verdana"/>
                <a:cs typeface="Gill Sans"/>
              </a:rPr>
              <a:t>Console: the command line</a:t>
            </a:r>
            <a:endParaRPr lang="en-GB" dirty="0"/>
          </a:p>
        </p:txBody>
      </p:sp>
      <p:pic>
        <p:nvPicPr>
          <p:cNvPr id="4" name="Image 4">
            <a:extLst>
              <a:ext uri="{FF2B5EF4-FFF2-40B4-BE49-F238E27FC236}">
                <a16:creationId xmlns:a16="http://schemas.microsoft.com/office/drawing/2014/main" id="{41508109-352A-65D1-461D-2536249A84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647" r="46328"/>
          <a:stretch/>
        </p:blipFill>
        <p:spPr>
          <a:xfrm>
            <a:off x="251164" y="1045468"/>
            <a:ext cx="10928206" cy="4597059"/>
          </a:xfrm>
          <a:prstGeom prst="rect">
            <a:avLst/>
          </a:prstGeom>
        </p:spPr>
      </p:pic>
      <p:sp>
        <p:nvSpPr>
          <p:cNvPr id="5" name="Oval 4">
            <a:extLst>
              <a:ext uri="{FF2B5EF4-FFF2-40B4-BE49-F238E27FC236}">
                <a16:creationId xmlns:a16="http://schemas.microsoft.com/office/drawing/2014/main" id="{3351A8E7-8C51-D354-C9C7-19137300AC22}"/>
              </a:ext>
            </a:extLst>
          </p:cNvPr>
          <p:cNvSpPr/>
          <p:nvPr/>
        </p:nvSpPr>
        <p:spPr>
          <a:xfrm>
            <a:off x="140254" y="5107779"/>
            <a:ext cx="697001" cy="603134"/>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Image 20" descr="A red and black logo&#10;&#10;Description automatically generated">
            <a:extLst>
              <a:ext uri="{FF2B5EF4-FFF2-40B4-BE49-F238E27FC236}">
                <a16:creationId xmlns:a16="http://schemas.microsoft.com/office/drawing/2014/main" id="{374F4DED-639A-5623-0B36-CAE5177E5E38}"/>
              </a:ext>
            </a:extLst>
          </p:cNvPr>
          <p:cNvPicPr>
            <a:picLocks noChangeAspect="1"/>
          </p:cNvPicPr>
          <p:nvPr/>
        </p:nvPicPr>
        <p:blipFill>
          <a:blip r:embed="rId3"/>
          <a:stretch>
            <a:fillRect/>
          </a:stretch>
        </p:blipFill>
        <p:spPr>
          <a:xfrm>
            <a:off x="635903" y="5660603"/>
            <a:ext cx="1067033" cy="823140"/>
          </a:xfrm>
          <a:prstGeom prst="rect">
            <a:avLst/>
          </a:prstGeom>
        </p:spPr>
      </p:pic>
      <p:sp>
        <p:nvSpPr>
          <p:cNvPr id="9" name="TextBox 8">
            <a:extLst>
              <a:ext uri="{FF2B5EF4-FFF2-40B4-BE49-F238E27FC236}">
                <a16:creationId xmlns:a16="http://schemas.microsoft.com/office/drawing/2014/main" id="{F858ADC8-DBA9-C696-4ED8-087A8011A35F}"/>
              </a:ext>
            </a:extLst>
          </p:cNvPr>
          <p:cNvSpPr txBox="1"/>
          <p:nvPr/>
        </p:nvSpPr>
        <p:spPr>
          <a:xfrm>
            <a:off x="1704975" y="5848350"/>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The "&gt;" indicates R is ready for a new command</a:t>
            </a:r>
          </a:p>
        </p:txBody>
      </p:sp>
    </p:spTree>
    <p:extLst>
      <p:ext uri="{BB962C8B-B14F-4D97-AF65-F5344CB8AC3E}">
        <p14:creationId xmlns:p14="http://schemas.microsoft.com/office/powerpoint/2010/main" val="576529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ADFB-5A54-8745-6706-B6636413A30E}"/>
              </a:ext>
            </a:extLst>
          </p:cNvPr>
          <p:cNvSpPr>
            <a:spLocks noGrp="1"/>
          </p:cNvSpPr>
          <p:nvPr>
            <p:ph type="title"/>
          </p:nvPr>
        </p:nvSpPr>
        <p:spPr/>
        <p:txBody>
          <a:bodyPr/>
          <a:lstStyle/>
          <a:p>
            <a:r>
              <a:rPr lang="en-GB" dirty="0">
                <a:ea typeface="Verdana"/>
                <a:cs typeface="Gill Sans"/>
              </a:rPr>
              <a:t>Try it out:</a:t>
            </a:r>
            <a:endParaRPr lang="en-GB" dirty="0"/>
          </a:p>
        </p:txBody>
      </p:sp>
      <p:sp>
        <p:nvSpPr>
          <p:cNvPr id="3" name="Text Placeholder 2">
            <a:extLst>
              <a:ext uri="{FF2B5EF4-FFF2-40B4-BE49-F238E27FC236}">
                <a16:creationId xmlns:a16="http://schemas.microsoft.com/office/drawing/2014/main" id="{6C02066B-ADB9-A6FB-DFAB-EB1E6FEA3E43}"/>
              </a:ext>
            </a:extLst>
          </p:cNvPr>
          <p:cNvSpPr>
            <a:spLocks noGrp="1"/>
          </p:cNvSpPr>
          <p:nvPr>
            <p:ph type="body" sz="quarter" idx="11"/>
          </p:nvPr>
        </p:nvSpPr>
        <p:spPr/>
        <p:txBody>
          <a:bodyPr vert="horz" lIns="91440" tIns="45720" rIns="91440" bIns="45720" rtlCol="0" anchor="t">
            <a:normAutofit lnSpcReduction="10000"/>
          </a:bodyPr>
          <a:lstStyle/>
          <a:p>
            <a:r>
              <a:rPr lang="en-GB" dirty="0">
                <a:ea typeface="Tahoma"/>
                <a:cs typeface="Gill Sans Light"/>
              </a:rPr>
              <a:t>Type the following at the command prompt:</a:t>
            </a:r>
            <a:endParaRPr lang="en-GB" dirty="0"/>
          </a:p>
          <a:p>
            <a:endParaRPr lang="en-GB" dirty="0"/>
          </a:p>
          <a:p>
            <a:r>
              <a:rPr lang="en-GB" dirty="0">
                <a:ea typeface="Tahoma"/>
                <a:cs typeface="Gill Sans Light"/>
              </a:rPr>
              <a:t>Simple calculation:</a:t>
            </a:r>
          </a:p>
          <a:p>
            <a:r>
              <a:rPr lang="en-GB" dirty="0">
                <a:latin typeface="Courier New"/>
                <a:ea typeface="Tahoma"/>
                <a:cs typeface="Gill Sans Light"/>
              </a:rPr>
              <a:t>1+1</a:t>
            </a:r>
          </a:p>
          <a:p>
            <a:r>
              <a:rPr lang="en-GB" dirty="0">
                <a:ea typeface="Tahoma"/>
                <a:cs typeface="Gill Sans Light"/>
              </a:rPr>
              <a:t>Pre-defined function:</a:t>
            </a:r>
            <a:endParaRPr lang="en-GB" dirty="0"/>
          </a:p>
          <a:p>
            <a:r>
              <a:rPr lang="en-GB" dirty="0">
                <a:latin typeface="Courier New"/>
                <a:ea typeface="Tahoma"/>
                <a:cs typeface="Gill Sans Light"/>
              </a:rPr>
              <a:t>abs(-11)</a:t>
            </a:r>
          </a:p>
          <a:p>
            <a:r>
              <a:rPr lang="en-GB" dirty="0">
                <a:ea typeface="Tahoma"/>
                <a:cs typeface="Gill Sans Light"/>
              </a:rPr>
              <a:t>Assigning a value to a variable</a:t>
            </a:r>
            <a:endParaRPr lang="en-GB" dirty="0"/>
          </a:p>
          <a:p>
            <a:r>
              <a:rPr lang="en-GB" dirty="0">
                <a:latin typeface="Courier New"/>
                <a:ea typeface="Tahoma"/>
                <a:cs typeface="Gill Sans Light"/>
              </a:rPr>
              <a:t>x &lt;- 128.5</a:t>
            </a:r>
            <a:endParaRPr lang="en-GB" dirty="0">
              <a:latin typeface="Courier New"/>
            </a:endParaRPr>
          </a:p>
          <a:p>
            <a:r>
              <a:rPr lang="en-GB" dirty="0">
                <a:ea typeface="Tahoma"/>
                <a:cs typeface="Gill Sans Light"/>
              </a:rPr>
              <a:t>Displaying a variable's content</a:t>
            </a:r>
            <a:endParaRPr lang="en-GB" dirty="0"/>
          </a:p>
          <a:p>
            <a:r>
              <a:rPr lang="en-GB" dirty="0">
                <a:latin typeface="Courier New"/>
                <a:ea typeface="Tahoma"/>
                <a:cs typeface="Gill Sans Light"/>
              </a:rPr>
              <a:t>x</a:t>
            </a:r>
          </a:p>
        </p:txBody>
      </p:sp>
      <p:pic>
        <p:nvPicPr>
          <p:cNvPr id="5" name="Image 20" descr="A red and black logo&#10;&#10;Description automatically generated">
            <a:extLst>
              <a:ext uri="{FF2B5EF4-FFF2-40B4-BE49-F238E27FC236}">
                <a16:creationId xmlns:a16="http://schemas.microsoft.com/office/drawing/2014/main" id="{E2E3D8FF-6269-81BD-8EA9-9AA934470870}"/>
              </a:ext>
            </a:extLst>
          </p:cNvPr>
          <p:cNvPicPr>
            <a:picLocks noChangeAspect="1"/>
          </p:cNvPicPr>
          <p:nvPr/>
        </p:nvPicPr>
        <p:blipFill>
          <a:blip r:embed="rId2"/>
          <a:stretch>
            <a:fillRect/>
          </a:stretch>
        </p:blipFill>
        <p:spPr>
          <a:xfrm>
            <a:off x="6627128" y="3060278"/>
            <a:ext cx="1103819" cy="851715"/>
          </a:xfrm>
          <a:prstGeom prst="rect">
            <a:avLst/>
          </a:prstGeom>
        </p:spPr>
      </p:pic>
      <p:sp>
        <p:nvSpPr>
          <p:cNvPr id="6" name="TextBox 5">
            <a:extLst>
              <a:ext uri="{FF2B5EF4-FFF2-40B4-BE49-F238E27FC236}">
                <a16:creationId xmlns:a16="http://schemas.microsoft.com/office/drawing/2014/main" id="{6C5DEA25-31D3-13E6-9B45-094DAEDFEEA7}"/>
              </a:ext>
            </a:extLst>
          </p:cNvPr>
          <p:cNvSpPr txBox="1"/>
          <p:nvPr/>
        </p:nvSpPr>
        <p:spPr>
          <a:xfrm>
            <a:off x="7715250" y="3124200"/>
            <a:ext cx="3314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After each command,</a:t>
            </a:r>
          </a:p>
          <a:p>
            <a:r>
              <a:rPr lang="en-GB" dirty="0"/>
              <a:t>Hit the return key to execute it</a:t>
            </a:r>
          </a:p>
        </p:txBody>
      </p:sp>
    </p:spTree>
    <p:extLst>
      <p:ext uri="{BB962C8B-B14F-4D97-AF65-F5344CB8AC3E}">
        <p14:creationId xmlns:p14="http://schemas.microsoft.com/office/powerpoint/2010/main" val="3671658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BC25-6714-6F95-7409-E001586EC840}"/>
              </a:ext>
            </a:extLst>
          </p:cNvPr>
          <p:cNvSpPr>
            <a:spLocks noGrp="1"/>
          </p:cNvSpPr>
          <p:nvPr>
            <p:ph type="title"/>
          </p:nvPr>
        </p:nvSpPr>
        <p:spPr/>
        <p:txBody>
          <a:bodyPr/>
          <a:lstStyle/>
          <a:p>
            <a:r>
              <a:rPr lang="en-GB" dirty="0">
                <a:ea typeface="Verdana"/>
                <a:cs typeface="Gill Sans"/>
              </a:rPr>
              <a:t>R key concepts</a:t>
            </a:r>
            <a:endParaRPr lang="en-GB" dirty="0"/>
          </a:p>
        </p:txBody>
      </p:sp>
      <p:sp>
        <p:nvSpPr>
          <p:cNvPr id="3" name="Text Placeholder 2">
            <a:extLst>
              <a:ext uri="{FF2B5EF4-FFF2-40B4-BE49-F238E27FC236}">
                <a16:creationId xmlns:a16="http://schemas.microsoft.com/office/drawing/2014/main" id="{90BC0D31-9C98-80E9-EDD8-904D1E55CE16}"/>
              </a:ext>
            </a:extLst>
          </p:cNvPr>
          <p:cNvSpPr>
            <a:spLocks noGrp="1"/>
          </p:cNvSpPr>
          <p:nvPr>
            <p:ph type="body" sz="quarter" idx="11"/>
          </p:nvPr>
        </p:nvSpPr>
        <p:spPr>
          <a:xfrm>
            <a:off x="838200" y="1076325"/>
            <a:ext cx="10515600" cy="5094288"/>
          </a:xfrm>
        </p:spPr>
        <p:txBody>
          <a:bodyPr vert="horz" lIns="91440" tIns="45720" rIns="91440" bIns="45720" rtlCol="0" anchor="t">
            <a:normAutofit lnSpcReduction="10000"/>
          </a:bodyPr>
          <a:lstStyle/>
          <a:p>
            <a:pPr marL="342900" indent="-342900">
              <a:buChar char="•"/>
            </a:pPr>
            <a:r>
              <a:rPr lang="en-GB" b="1" dirty="0">
                <a:ea typeface="Tahoma"/>
                <a:cs typeface="Gill Sans Light"/>
              </a:rPr>
              <a:t>Variable</a:t>
            </a:r>
            <a:r>
              <a:rPr lang="en-GB" dirty="0">
                <a:ea typeface="Tahoma"/>
                <a:cs typeface="Gill Sans Light"/>
              </a:rPr>
              <a:t>: a storage space in memory with a </a:t>
            </a:r>
            <a:r>
              <a:rPr lang="en-GB" b="1" dirty="0">
                <a:ea typeface="Tahoma"/>
                <a:cs typeface="Gill Sans Light"/>
              </a:rPr>
              <a:t>name</a:t>
            </a:r>
            <a:endParaRPr lang="en-US" b="1" dirty="0"/>
          </a:p>
          <a:p>
            <a:pPr lvl="2" indent="0">
              <a:buNone/>
            </a:pPr>
            <a:r>
              <a:rPr lang="en-GB" b="1" dirty="0">
                <a:ea typeface="Tahoma"/>
                <a:cs typeface="Gill Sans Light"/>
              </a:rPr>
              <a:t> </a:t>
            </a:r>
            <a:r>
              <a:rPr lang="en-GB" sz="1800" dirty="0">
                <a:latin typeface="Courier New"/>
                <a:ea typeface="Tahoma"/>
                <a:cs typeface="Gill Sans Light"/>
              </a:rPr>
              <a:t>temp &lt;- -5.5 #creates a variable named temp, holding value –5.5</a:t>
            </a:r>
          </a:p>
          <a:p>
            <a:pPr marL="342900" indent="-342900">
              <a:buChar char="•"/>
            </a:pPr>
            <a:r>
              <a:rPr lang="en-GB" b="1" dirty="0">
                <a:ea typeface="Tahoma"/>
                <a:cs typeface="Gill Sans Light"/>
              </a:rPr>
              <a:t>Type</a:t>
            </a:r>
            <a:r>
              <a:rPr lang="en-GB" dirty="0">
                <a:ea typeface="Tahoma"/>
                <a:cs typeface="Gill Sans Light"/>
              </a:rPr>
              <a:t>: </a:t>
            </a:r>
          </a:p>
          <a:p>
            <a:pPr marL="701675" lvl="1" indent="-342900">
              <a:buFont typeface="Courier New" panose="020B0604020202020204" pitchFamily="34" charset="0"/>
              <a:buChar char="o"/>
            </a:pPr>
            <a:r>
              <a:rPr lang="en-GB" b="1" dirty="0">
                <a:ea typeface="Tahoma"/>
                <a:cs typeface="Gill Sans Light"/>
              </a:rPr>
              <a:t>Numeric</a:t>
            </a:r>
            <a:r>
              <a:rPr lang="en-GB" dirty="0">
                <a:ea typeface="Tahoma"/>
                <a:cs typeface="Gill Sans Light"/>
              </a:rPr>
              <a:t>: any number. Such as 128.5, 13, or –5.5</a:t>
            </a:r>
          </a:p>
          <a:p>
            <a:pPr marL="701675" lvl="1" indent="-342900">
              <a:buFont typeface="Courier New" panose="020B0604020202020204" pitchFamily="34" charset="0"/>
              <a:buChar char="o"/>
            </a:pPr>
            <a:r>
              <a:rPr lang="en-GB" b="1" dirty="0">
                <a:ea typeface="Tahoma"/>
                <a:cs typeface="Gill Sans Light"/>
              </a:rPr>
              <a:t>Character</a:t>
            </a:r>
            <a:r>
              <a:rPr lang="en-GB" dirty="0">
                <a:ea typeface="Tahoma"/>
                <a:cs typeface="Gill Sans Light"/>
              </a:rPr>
              <a:t>: text, such as "Hello", 'test', or "-13" (notice the quotes)</a:t>
            </a:r>
          </a:p>
          <a:p>
            <a:pPr marL="342900" indent="-342900">
              <a:buFont typeface="Arial" panose="020B0604020202020204" pitchFamily="34" charset="0"/>
              <a:buChar char="•"/>
            </a:pPr>
            <a:r>
              <a:rPr lang="en-GB" b="1" dirty="0">
                <a:ea typeface="Tahoma"/>
                <a:cs typeface="Gill Sans Light"/>
              </a:rPr>
              <a:t>Function</a:t>
            </a:r>
            <a:r>
              <a:rPr lang="en-GB" dirty="0">
                <a:ea typeface="Tahoma"/>
                <a:cs typeface="Gill Sans Light"/>
              </a:rPr>
              <a:t>: pre-written code to perform a specific task</a:t>
            </a:r>
          </a:p>
          <a:p>
            <a:pPr marL="701675" lvl="1" indent="-342900">
              <a:buFont typeface="Courier New" panose="020B0604020202020204" pitchFamily="34" charset="0"/>
              <a:buChar char="o"/>
            </a:pPr>
            <a:r>
              <a:rPr lang="en-GB" dirty="0">
                <a:ea typeface="Tahoma"/>
                <a:cs typeface="Gill Sans Light"/>
              </a:rPr>
              <a:t>Can be executed by "calling" the function:</a:t>
            </a:r>
          </a:p>
          <a:p>
            <a:pPr marL="708025" lvl="2" indent="0">
              <a:buNone/>
            </a:pPr>
            <a:r>
              <a:rPr lang="en-GB" sz="2000" dirty="0">
                <a:ea typeface="Tahoma"/>
                <a:cs typeface="Gill Sans Light"/>
              </a:rPr>
              <a:t>function name followed by parentheses, with eventual arguments between the parentheses</a:t>
            </a:r>
          </a:p>
          <a:p>
            <a:pPr marL="708025" lvl="2" indent="0">
              <a:buNone/>
            </a:pPr>
            <a:r>
              <a:rPr lang="en-GB" sz="2000" dirty="0">
                <a:latin typeface="Courier New"/>
                <a:ea typeface="Tahoma"/>
                <a:cs typeface="Gill Sans Light"/>
              </a:rPr>
              <a:t>abs(temp)    # absolute value of variable temp</a:t>
            </a:r>
          </a:p>
          <a:p>
            <a:pPr marL="708025" lvl="2" indent="0">
              <a:buNone/>
            </a:pPr>
            <a:r>
              <a:rPr lang="en-GB" sz="2000" dirty="0">
                <a:latin typeface="Courier New"/>
                <a:ea typeface="Tahoma"/>
                <a:cs typeface="Gill Sans Light"/>
              </a:rPr>
              <a:t>log2(16)     # base-2 logarithm of 16</a:t>
            </a:r>
          </a:p>
          <a:p>
            <a:pPr marL="708025" lvl="2" indent="0">
              <a:buNone/>
            </a:pPr>
            <a:r>
              <a:rPr lang="en-GB" sz="2000" dirty="0">
                <a:latin typeface="Courier New"/>
                <a:ea typeface="Tahoma"/>
                <a:cs typeface="Gill Sans Light"/>
              </a:rPr>
              <a:t>q()          # quit R</a:t>
            </a:r>
          </a:p>
          <a:p>
            <a:pPr marL="342900" indent="-342900">
              <a:buFont typeface="Arial" panose="020B0604020202020204" pitchFamily="34" charset="0"/>
              <a:buChar char="•"/>
            </a:pPr>
            <a:r>
              <a:rPr lang="en-GB" b="1" dirty="0">
                <a:ea typeface="Tahoma"/>
                <a:cs typeface="Gill Sans Light"/>
              </a:rPr>
              <a:t>Operator</a:t>
            </a:r>
            <a:r>
              <a:rPr lang="en-GB">
                <a:ea typeface="Tahoma"/>
                <a:cs typeface="Gill Sans Light"/>
              </a:rPr>
              <a:t>: used for arithmetic, logical or other operations: +,-,*,/,^,…</a:t>
            </a:r>
            <a:endParaRPr lang="en-GB" dirty="0"/>
          </a:p>
          <a:p>
            <a:pPr marL="342900" indent="-342900">
              <a:buFont typeface="Arial" panose="020B0604020202020204" pitchFamily="34" charset="0"/>
              <a:buChar char="•"/>
            </a:pPr>
            <a:r>
              <a:rPr lang="en-GB" b="1" dirty="0">
                <a:ea typeface="Tahoma"/>
                <a:cs typeface="Gill Sans Light"/>
              </a:rPr>
              <a:t>Comment</a:t>
            </a:r>
            <a:r>
              <a:rPr lang="en-GB" dirty="0">
                <a:ea typeface="Tahoma"/>
                <a:cs typeface="Gill Sans Light"/>
              </a:rPr>
              <a:t>: everything after a # character is not interpreted as code</a:t>
            </a:r>
            <a:endParaRPr lang="en-GB" dirty="0"/>
          </a:p>
        </p:txBody>
      </p:sp>
    </p:spTree>
    <p:extLst>
      <p:ext uri="{BB962C8B-B14F-4D97-AF65-F5344CB8AC3E}">
        <p14:creationId xmlns:p14="http://schemas.microsoft.com/office/powerpoint/2010/main" val="3809646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C8B3D-C64B-E013-5113-D16CD14D6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57DF1-C837-13A7-6D2E-5534D708D0A7}"/>
              </a:ext>
            </a:extLst>
          </p:cNvPr>
          <p:cNvSpPr>
            <a:spLocks noGrp="1"/>
          </p:cNvSpPr>
          <p:nvPr>
            <p:ph type="title"/>
          </p:nvPr>
        </p:nvSpPr>
        <p:spPr/>
        <p:txBody>
          <a:bodyPr/>
          <a:lstStyle/>
          <a:p>
            <a:r>
              <a:rPr lang="en-GB" dirty="0">
                <a:ea typeface="Verdana"/>
                <a:cs typeface="Gill Sans"/>
              </a:rPr>
              <a:t>R key concepts</a:t>
            </a:r>
            <a:endParaRPr lang="en-GB" dirty="0"/>
          </a:p>
        </p:txBody>
      </p:sp>
      <p:sp>
        <p:nvSpPr>
          <p:cNvPr id="3" name="Text Placeholder 2">
            <a:extLst>
              <a:ext uri="{FF2B5EF4-FFF2-40B4-BE49-F238E27FC236}">
                <a16:creationId xmlns:a16="http://schemas.microsoft.com/office/drawing/2014/main" id="{F6344E09-2611-97E6-5ACA-CB6C5CFE54D0}"/>
              </a:ext>
            </a:extLst>
          </p:cNvPr>
          <p:cNvSpPr>
            <a:spLocks noGrp="1"/>
          </p:cNvSpPr>
          <p:nvPr>
            <p:ph type="body" sz="quarter" idx="11"/>
          </p:nvPr>
        </p:nvSpPr>
        <p:spPr>
          <a:xfrm>
            <a:off x="838200" y="1076325"/>
            <a:ext cx="10515600" cy="5094288"/>
          </a:xfrm>
        </p:spPr>
        <p:txBody>
          <a:bodyPr vert="horz" lIns="91440" tIns="45720" rIns="91440" bIns="45720" rtlCol="0" anchor="t">
            <a:normAutofit/>
          </a:bodyPr>
          <a:lstStyle/>
          <a:p>
            <a:pPr marL="342900" indent="-342900">
              <a:buChar char="•"/>
            </a:pPr>
            <a:r>
              <a:rPr lang="en-GB" b="1" dirty="0">
                <a:ea typeface="Tahoma"/>
                <a:cs typeface="Gill Sans Light"/>
              </a:rPr>
              <a:t>Working directory</a:t>
            </a:r>
            <a:r>
              <a:rPr lang="en-GB" dirty="0">
                <a:ea typeface="Tahoma"/>
                <a:cs typeface="Gill Sans Light"/>
              </a:rPr>
              <a:t>: where the R session is currently executing</a:t>
            </a:r>
          </a:p>
          <a:p>
            <a:pPr marL="701675" lvl="1" indent="-342900">
              <a:buFont typeface="Courier New" panose="020B0604020202020204" pitchFamily="34" charset="0"/>
              <a:buChar char="o"/>
            </a:pPr>
            <a:r>
              <a:rPr lang="en-GB">
                <a:ea typeface="Tahoma"/>
                <a:cs typeface="Gill Sans Light"/>
              </a:rPr>
              <a:t>By default, this is where R looks to files to write/read</a:t>
            </a:r>
          </a:p>
          <a:p>
            <a:pPr marL="701675" lvl="1" indent="-342900">
              <a:buFont typeface="Courier New" panose="020B0604020202020204" pitchFamily="34" charset="0"/>
              <a:buChar char="o"/>
            </a:pPr>
            <a:endParaRPr lang="en-GB"/>
          </a:p>
          <a:p>
            <a:pPr lvl="1" indent="0">
              <a:buNone/>
            </a:pPr>
            <a:r>
              <a:rPr lang="en-GB">
                <a:ea typeface="Tahoma"/>
                <a:cs typeface="Gill Sans Light"/>
              </a:rPr>
              <a:t>See the </a:t>
            </a:r>
            <a:r>
              <a:rPr lang="en-GB" b="1">
                <a:ea typeface="Tahoma"/>
                <a:cs typeface="Gill Sans Light"/>
              </a:rPr>
              <a:t>c</a:t>
            </a:r>
            <a:r>
              <a:rPr lang="en-GB">
                <a:ea typeface="Tahoma"/>
                <a:cs typeface="Gill Sans Light"/>
              </a:rPr>
              <a:t>urrent </a:t>
            </a:r>
            <a:r>
              <a:rPr lang="en-GB" b="1">
                <a:ea typeface="Tahoma"/>
                <a:cs typeface="Gill Sans Light"/>
              </a:rPr>
              <a:t>w</a:t>
            </a:r>
            <a:r>
              <a:rPr lang="en-GB">
                <a:ea typeface="Tahoma"/>
                <a:cs typeface="Gill Sans Light"/>
              </a:rPr>
              <a:t>orking </a:t>
            </a:r>
            <a:r>
              <a:rPr lang="en-GB" b="1">
                <a:ea typeface="Tahoma"/>
                <a:cs typeface="Gill Sans Light"/>
              </a:rPr>
              <a:t>d</a:t>
            </a:r>
            <a:r>
              <a:rPr lang="en-GB">
                <a:ea typeface="Tahoma"/>
                <a:cs typeface="Gill Sans Light"/>
              </a:rPr>
              <a:t>irectory:</a:t>
            </a:r>
          </a:p>
          <a:p>
            <a:pPr lvl="1" indent="0">
              <a:buNone/>
            </a:pPr>
            <a:r>
              <a:rPr lang="en-GB">
                <a:latin typeface="Courier New"/>
                <a:ea typeface="Tahoma"/>
                <a:cs typeface="Gill Sans Light"/>
              </a:rPr>
              <a:t>getwd()</a:t>
            </a:r>
          </a:p>
          <a:p>
            <a:pPr lvl="1" indent="0">
              <a:buNone/>
            </a:pPr>
            <a:r>
              <a:rPr lang="en-GB">
                <a:latin typeface="Courier New"/>
                <a:ea typeface="Tahoma"/>
                <a:cs typeface="Gill Sans Light"/>
              </a:rPr>
              <a:t>[1] "C:/Users/....../Rcourse"</a:t>
            </a:r>
          </a:p>
          <a:p>
            <a:pPr lvl="1" indent="0">
              <a:buNone/>
            </a:pPr>
            <a:endParaRPr lang="en-GB">
              <a:latin typeface="Courier New"/>
            </a:endParaRPr>
          </a:p>
          <a:p>
            <a:pPr lvl="1" indent="0">
              <a:buNone/>
            </a:pPr>
            <a:r>
              <a:rPr lang="en-GB">
                <a:latin typeface="Corbel"/>
                <a:ea typeface="Tahoma"/>
                <a:cs typeface="Gill Sans Light"/>
              </a:rPr>
              <a:t>Change the working directory:</a:t>
            </a:r>
          </a:p>
          <a:p>
            <a:pPr lvl="1" indent="0">
              <a:buNone/>
            </a:pPr>
            <a:r>
              <a:rPr lang="en-GB" err="1">
                <a:latin typeface="Courier New"/>
                <a:ea typeface="Tahoma"/>
                <a:cs typeface="Gill Sans Light"/>
              </a:rPr>
              <a:t>setwd</a:t>
            </a:r>
            <a:r>
              <a:rPr lang="en-GB">
                <a:latin typeface="Courier New"/>
                <a:ea typeface="Tahoma"/>
                <a:cs typeface="Gill Sans Light"/>
              </a:rPr>
              <a:t>("D:/</a:t>
            </a:r>
            <a:r>
              <a:rPr lang="en-GB" err="1">
                <a:latin typeface="Courier New"/>
                <a:ea typeface="Tahoma"/>
                <a:cs typeface="Gill Sans Light"/>
              </a:rPr>
              <a:t>cool_R_project</a:t>
            </a:r>
            <a:r>
              <a:rPr lang="en-GB">
                <a:latin typeface="Courier New"/>
                <a:ea typeface="Tahoma"/>
                <a:cs typeface="Gill Sans Light"/>
              </a:rPr>
              <a:t>/")</a:t>
            </a:r>
            <a:endParaRPr lang="en-GB">
              <a:latin typeface="Courier New"/>
            </a:endParaRPr>
          </a:p>
        </p:txBody>
      </p:sp>
      <p:pic>
        <p:nvPicPr>
          <p:cNvPr id="5" name="Image 20" descr="A red and black logo&#10;&#10;Description automatically generated">
            <a:extLst>
              <a:ext uri="{FF2B5EF4-FFF2-40B4-BE49-F238E27FC236}">
                <a16:creationId xmlns:a16="http://schemas.microsoft.com/office/drawing/2014/main" id="{140B906F-F98B-0640-D149-16C8E201931C}"/>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44171B76-D927-3113-9CDB-3613EA0210C2}"/>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In a </a:t>
            </a:r>
            <a:r>
              <a:rPr lang="en-GB" sz="2400" b="1" dirty="0" err="1"/>
              <a:t>Rstudio</a:t>
            </a:r>
            <a:r>
              <a:rPr lang="en-GB" sz="2400" b="1" dirty="0"/>
              <a:t> project, we usually do not need to the change the working directory</a:t>
            </a:r>
            <a:endParaRPr lang="en-US" dirty="0"/>
          </a:p>
        </p:txBody>
      </p:sp>
    </p:spTree>
    <p:extLst>
      <p:ext uri="{BB962C8B-B14F-4D97-AF65-F5344CB8AC3E}">
        <p14:creationId xmlns:p14="http://schemas.microsoft.com/office/powerpoint/2010/main" val="347603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General Information</a:t>
            </a:r>
            <a:endParaRPr lang="en-GB" dirty="0"/>
          </a:p>
        </p:txBody>
      </p:sp>
      <p:sp>
        <p:nvSpPr>
          <p:cNvPr id="3" name="Text Placeholder 2">
            <a:extLst>
              <a:ext uri="{FF2B5EF4-FFF2-40B4-BE49-F238E27FC236}">
                <a16:creationId xmlns:a16="http://schemas.microsoft.com/office/drawing/2014/main" id="{ACF591EC-0660-097E-8D27-CE8DD10F274C}"/>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561"/>
              </a:spcBef>
            </a:pPr>
            <a:r>
              <a:rPr lang="en-US" sz="2800" dirty="0">
                <a:solidFill>
                  <a:srgbClr val="262626"/>
                </a:solidFill>
                <a:ea typeface="+mn-lt"/>
                <a:cs typeface="+mn-lt"/>
              </a:rPr>
              <a:t>Course page</a:t>
            </a:r>
            <a:r>
              <a:rPr lang="en-US" sz="2000" dirty="0">
                <a:solidFill>
                  <a:srgbClr val="262626"/>
                </a:solidFill>
                <a:ea typeface="+mn-lt"/>
                <a:cs typeface="+mn-lt"/>
              </a:rPr>
              <a:t>: </a:t>
            </a:r>
            <a:r>
              <a:rPr lang="en-US" sz="2000" dirty="0">
                <a:ea typeface="+mn-lt"/>
                <a:cs typeface="+mn-lt"/>
                <a:hlinkClick r:id="rId3"/>
              </a:rPr>
              <a:t>https://github.com/sib-swiss/first-steps-with-R-training</a:t>
            </a:r>
            <a:endParaRPr lang="de-CH" sz="2000">
              <a:solidFill>
                <a:srgbClr val="0000FF"/>
              </a:solidFill>
              <a:ea typeface="+mn-lt"/>
              <a:cs typeface="+mn-lt"/>
            </a:endParaRPr>
          </a:p>
          <a:p>
            <a:pPr lvl="1" indent="-304800">
              <a:lnSpc>
                <a:spcPct val="100000"/>
              </a:lnSpc>
              <a:spcBef>
                <a:spcPts val="479"/>
              </a:spcBef>
              <a:buFont typeface="Arial"/>
              <a:buChar char="•"/>
            </a:pPr>
            <a:r>
              <a:rPr lang="en-US" dirty="0">
                <a:ea typeface="+mn-lt"/>
                <a:cs typeface="+mn-lt"/>
              </a:rPr>
              <a:t>Slides</a:t>
            </a:r>
            <a:endParaRPr lang="en-US"/>
          </a:p>
          <a:p>
            <a:pPr lvl="1" indent="-304800">
              <a:lnSpc>
                <a:spcPct val="100000"/>
              </a:lnSpc>
              <a:spcBef>
                <a:spcPts val="479"/>
              </a:spcBef>
              <a:buFont typeface="Arial"/>
              <a:buChar char="•"/>
            </a:pPr>
            <a:r>
              <a:rPr lang="en-US" dirty="0">
                <a:ea typeface="+mn-lt"/>
                <a:cs typeface="+mn-lt"/>
              </a:rPr>
              <a:t>Data sets</a:t>
            </a:r>
            <a:endParaRPr lang="en-US"/>
          </a:p>
          <a:p>
            <a:pPr lvl="1" indent="-304800">
              <a:lnSpc>
                <a:spcPct val="100000"/>
              </a:lnSpc>
              <a:spcBef>
                <a:spcPts val="479"/>
              </a:spcBef>
              <a:buFont typeface="Arial"/>
              <a:buChar char="•"/>
            </a:pPr>
            <a:r>
              <a:rPr lang="en-US" dirty="0">
                <a:ea typeface="+mn-lt"/>
                <a:cs typeface="+mn-lt"/>
              </a:rPr>
              <a:t>Exercises</a:t>
            </a:r>
            <a:endParaRPr lang="en-US"/>
          </a:p>
          <a:p>
            <a:pPr lvl="1" indent="-304800">
              <a:lnSpc>
                <a:spcPct val="100000"/>
              </a:lnSpc>
              <a:spcBef>
                <a:spcPts val="479"/>
              </a:spcBef>
              <a:buFont typeface="Arial"/>
              <a:buChar char="•"/>
            </a:pPr>
            <a:r>
              <a:rPr lang="en-US" dirty="0">
                <a:ea typeface="+mn-lt"/>
                <a:cs typeface="+mn-lt"/>
              </a:rPr>
              <a:t>Solutions</a:t>
            </a:r>
            <a:br>
              <a:rPr lang="en-US" sz="1800" dirty="0">
                <a:ea typeface="+mn-lt"/>
                <a:cs typeface="+mn-lt"/>
              </a:rPr>
            </a:br>
            <a:r>
              <a:rPr lang="en-US" dirty="0">
                <a:solidFill>
                  <a:srgbClr val="262626"/>
                </a:solidFill>
                <a:ea typeface="+mn-lt"/>
                <a:cs typeface="+mn-lt"/>
              </a:rPr>
              <a:t> </a:t>
            </a:r>
            <a:endParaRPr lang="en-US"/>
          </a:p>
          <a:p>
            <a:pPr>
              <a:lnSpc>
                <a:spcPct val="100000"/>
              </a:lnSpc>
              <a:spcBef>
                <a:spcPts val="561"/>
              </a:spcBef>
            </a:pPr>
            <a:endParaRPr lang="en-US" sz="2800" dirty="0">
              <a:solidFill>
                <a:srgbClr val="262626"/>
              </a:solidFill>
              <a:ea typeface="+mn-lt"/>
              <a:cs typeface="+mn-lt"/>
            </a:endParaRPr>
          </a:p>
          <a:p>
            <a:pPr marL="3810">
              <a:lnSpc>
                <a:spcPct val="100000"/>
              </a:lnSpc>
              <a:spcBef>
                <a:spcPts val="561"/>
              </a:spcBef>
            </a:pPr>
            <a:r>
              <a:rPr lang="en-US" sz="2800" dirty="0">
                <a:solidFill>
                  <a:srgbClr val="262626"/>
                </a:solidFill>
                <a:ea typeface="+mn-lt"/>
                <a:cs typeface="+mn-lt"/>
              </a:rPr>
              <a:t>Optional exam, 0.5 ECTS value</a:t>
            </a:r>
          </a:p>
        </p:txBody>
      </p:sp>
      <p:pic>
        <p:nvPicPr>
          <p:cNvPr id="5" name="Image 40" descr="Une image contenant Graphique, Police, capture d’écran, graphisme&#10;&#10;Description générée automatiquement">
            <a:extLst>
              <a:ext uri="{FF2B5EF4-FFF2-40B4-BE49-F238E27FC236}">
                <a16:creationId xmlns:a16="http://schemas.microsoft.com/office/drawing/2014/main" id="{86AE7AE0-45E5-88FA-D12E-01FE8D3E2B9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86089" y="1817911"/>
            <a:ext cx="1329212" cy="1047171"/>
          </a:xfrm>
          <a:prstGeom prst="rect">
            <a:avLst/>
          </a:prstGeom>
        </p:spPr>
      </p:pic>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C55C-3E96-5269-14B6-70078FF006D4}"/>
              </a:ext>
            </a:extLst>
          </p:cNvPr>
          <p:cNvSpPr>
            <a:spLocks noGrp="1"/>
          </p:cNvSpPr>
          <p:nvPr>
            <p:ph type="title"/>
          </p:nvPr>
        </p:nvSpPr>
        <p:spPr/>
        <p:txBody>
          <a:bodyPr/>
          <a:lstStyle/>
          <a:p>
            <a:r>
              <a:rPr lang="en-GB" dirty="0">
                <a:ea typeface="Verdana"/>
                <a:cs typeface="Gill Sans"/>
              </a:rPr>
              <a:t>Editor: writing code in a file</a:t>
            </a:r>
            <a:endParaRPr lang="en-GB" dirty="0"/>
          </a:p>
        </p:txBody>
      </p:sp>
      <p:pic>
        <p:nvPicPr>
          <p:cNvPr id="4" name="Picture 3" descr="A screenshot of a computer program&#10;&#10;Description automatically generated">
            <a:extLst>
              <a:ext uri="{FF2B5EF4-FFF2-40B4-BE49-F238E27FC236}">
                <a16:creationId xmlns:a16="http://schemas.microsoft.com/office/drawing/2014/main" id="{9798722A-FA78-1F1B-A01C-F34DFF766D20}"/>
              </a:ext>
            </a:extLst>
          </p:cNvPr>
          <p:cNvPicPr>
            <a:picLocks noChangeAspect="1"/>
          </p:cNvPicPr>
          <p:nvPr/>
        </p:nvPicPr>
        <p:blipFill>
          <a:blip r:embed="rId2"/>
          <a:stretch>
            <a:fillRect/>
          </a:stretch>
        </p:blipFill>
        <p:spPr>
          <a:xfrm>
            <a:off x="785813" y="747713"/>
            <a:ext cx="8010525" cy="5934075"/>
          </a:xfrm>
          <a:prstGeom prst="rect">
            <a:avLst/>
          </a:prstGeom>
        </p:spPr>
      </p:pic>
    </p:spTree>
    <p:extLst>
      <p:ext uri="{BB962C8B-B14F-4D97-AF65-F5344CB8AC3E}">
        <p14:creationId xmlns:p14="http://schemas.microsoft.com/office/powerpoint/2010/main" val="1645997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C537-9715-0306-EB61-95DD00B146E1}"/>
              </a:ext>
            </a:extLst>
          </p:cNvPr>
          <p:cNvSpPr>
            <a:spLocks noGrp="1"/>
          </p:cNvSpPr>
          <p:nvPr>
            <p:ph type="title"/>
          </p:nvPr>
        </p:nvSpPr>
        <p:spPr/>
        <p:txBody>
          <a:bodyPr/>
          <a:lstStyle/>
          <a:p>
            <a:r>
              <a:rPr lang="en-GB" dirty="0">
                <a:ea typeface="Verdana"/>
                <a:cs typeface="Gill Sans"/>
              </a:rPr>
              <a:t>R scripts</a:t>
            </a:r>
            <a:endParaRPr lang="en-US" dirty="0"/>
          </a:p>
        </p:txBody>
      </p:sp>
      <p:sp>
        <p:nvSpPr>
          <p:cNvPr id="3" name="Text Placeholder 2">
            <a:extLst>
              <a:ext uri="{FF2B5EF4-FFF2-40B4-BE49-F238E27FC236}">
                <a16:creationId xmlns:a16="http://schemas.microsoft.com/office/drawing/2014/main" id="{5881270C-8749-89DB-F688-008E42DE7424}"/>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A script is a </a:t>
            </a:r>
            <a:r>
              <a:rPr lang="en-GB" b="1" dirty="0">
                <a:ea typeface="Tahoma"/>
                <a:cs typeface="Gill Sans Light"/>
              </a:rPr>
              <a:t>normal text file which contains commands</a:t>
            </a:r>
            <a:r>
              <a:rPr lang="en-GB" dirty="0">
                <a:ea typeface="Tahoma"/>
                <a:cs typeface="Gill Sans Light"/>
              </a:rPr>
              <a:t> meant to be executed one after the other.</a:t>
            </a:r>
          </a:p>
          <a:p>
            <a:r>
              <a:rPr lang="en-GB" dirty="0">
                <a:ea typeface="Tahoma"/>
                <a:cs typeface="Gill Sans Light"/>
              </a:rPr>
              <a:t>Write your code into a script and save it</a:t>
            </a:r>
            <a:endParaRPr lang="en-GB" dirty="0"/>
          </a:p>
          <a:p>
            <a:pPr marL="342900" indent="-342900">
              <a:buChar char="•"/>
            </a:pPr>
            <a:r>
              <a:rPr lang="en-GB" dirty="0">
                <a:ea typeface="Tahoma"/>
                <a:cs typeface="Gill Sans Light"/>
              </a:rPr>
              <a:t>to document your analysis as you do it</a:t>
            </a:r>
          </a:p>
          <a:p>
            <a:pPr marL="342900" indent="-342900">
              <a:buChar char="•"/>
            </a:pPr>
            <a:r>
              <a:rPr lang="en-GB" dirty="0">
                <a:ea typeface="Tahoma"/>
                <a:cs typeface="Gill Sans Light"/>
              </a:rPr>
              <a:t>to be able to re-use that code later and create variations</a:t>
            </a:r>
          </a:p>
          <a:p>
            <a:pPr marL="342900" indent="-342900">
              <a:buChar char="•"/>
            </a:pPr>
            <a:r>
              <a:rPr lang="en-GB" dirty="0">
                <a:ea typeface="Tahoma"/>
                <a:cs typeface="Gill Sans Light"/>
              </a:rPr>
              <a:t>for easy execution</a:t>
            </a:r>
          </a:p>
          <a:p>
            <a:pPr marL="342900" indent="-342900">
              <a:buChar char="•"/>
            </a:pPr>
            <a:endParaRPr lang="en-GB" dirty="0"/>
          </a:p>
          <a:p>
            <a:pPr marL="342900" indent="-342900">
              <a:buChar char="•"/>
            </a:pPr>
            <a:r>
              <a:rPr lang="en-GB" dirty="0">
                <a:ea typeface="Tahoma"/>
                <a:cs typeface="Gill Sans Light"/>
              </a:rPr>
              <a:t>In </a:t>
            </a:r>
            <a:r>
              <a:rPr lang="en-GB" dirty="0" err="1">
                <a:ea typeface="Tahoma"/>
                <a:cs typeface="Gill Sans Light"/>
              </a:rPr>
              <a:t>Rstudio</a:t>
            </a:r>
            <a:r>
              <a:rPr lang="en-GB" dirty="0">
                <a:ea typeface="Tahoma"/>
                <a:cs typeface="Gill Sans Light"/>
              </a:rPr>
              <a:t> : </a:t>
            </a:r>
            <a:r>
              <a:rPr lang="en-GB" b="1" dirty="0">
                <a:ea typeface="Tahoma"/>
                <a:cs typeface="Gill Sans Light"/>
              </a:rPr>
              <a:t>File &gt; New File &gt; </a:t>
            </a:r>
            <a:r>
              <a:rPr lang="en-GB" b="1" dirty="0" err="1">
                <a:ea typeface="Tahoma"/>
                <a:cs typeface="Gill Sans Light"/>
              </a:rPr>
              <a:t>Rscript</a:t>
            </a:r>
            <a:r>
              <a:rPr lang="en-GB" dirty="0">
                <a:ea typeface="Tahoma"/>
                <a:cs typeface="Gill Sans Light"/>
              </a:rPr>
              <a:t> or </a:t>
            </a:r>
            <a:r>
              <a:rPr lang="en-GB" b="1" dirty="0" err="1">
                <a:ea typeface="Tahoma"/>
                <a:cs typeface="Gill Sans Light"/>
              </a:rPr>
              <a:t>Ctrl+Shift+N</a:t>
            </a:r>
            <a:endParaRPr lang="en-GB" b="1" dirty="0">
              <a:ea typeface="Tahoma"/>
              <a:cs typeface="Gill Sans Light"/>
            </a:endParaRPr>
          </a:p>
          <a:p>
            <a:pPr marL="342900" indent="-342900">
              <a:buChar char="•"/>
            </a:pPr>
            <a:r>
              <a:rPr lang="en-GB" b="1" dirty="0">
                <a:ea typeface="Tahoma"/>
                <a:cs typeface="Gill Sans Light"/>
              </a:rPr>
              <a:t>Save often!</a:t>
            </a:r>
            <a:r>
              <a:rPr lang="en-GB" dirty="0">
                <a:ea typeface="Tahoma"/>
                <a:cs typeface="Gill Sans Light"/>
              </a:rPr>
              <a:t> (File &gt; Save or </a:t>
            </a:r>
            <a:r>
              <a:rPr lang="en-GB" dirty="0" err="1">
                <a:ea typeface="Tahoma"/>
                <a:cs typeface="Gill Sans Light"/>
              </a:rPr>
              <a:t>Ctrl+S</a:t>
            </a:r>
            <a:r>
              <a:rPr lang="en-GB" dirty="0">
                <a:ea typeface="Tahoma"/>
                <a:cs typeface="Gill Sans Light"/>
              </a:rPr>
              <a:t>)</a:t>
            </a:r>
            <a:endParaRPr lang="en-GB" dirty="0"/>
          </a:p>
        </p:txBody>
      </p:sp>
    </p:spTree>
    <p:extLst>
      <p:ext uri="{BB962C8B-B14F-4D97-AF65-F5344CB8AC3E}">
        <p14:creationId xmlns:p14="http://schemas.microsoft.com/office/powerpoint/2010/main" val="848923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D7D7-1E3B-2D23-B105-1B70AFF16038}"/>
              </a:ext>
            </a:extLst>
          </p:cNvPr>
          <p:cNvSpPr>
            <a:spLocks noGrp="1"/>
          </p:cNvSpPr>
          <p:nvPr>
            <p:ph type="title"/>
          </p:nvPr>
        </p:nvSpPr>
        <p:spPr/>
        <p:txBody>
          <a:bodyPr/>
          <a:lstStyle/>
          <a:p>
            <a:r>
              <a:rPr lang="en-GB" dirty="0">
                <a:ea typeface="Verdana"/>
                <a:cs typeface="Gill Sans"/>
              </a:rPr>
              <a:t>Most of your code should be in scripts</a:t>
            </a:r>
            <a:br>
              <a:rPr lang="en-GB" dirty="0">
                <a:ea typeface="Verdana"/>
                <a:cs typeface="Gill Sans"/>
              </a:rPr>
            </a:br>
            <a:br>
              <a:rPr lang="en-GB" dirty="0">
                <a:ea typeface="Verdana"/>
                <a:cs typeface="Gill Sans"/>
              </a:rPr>
            </a:br>
            <a:r>
              <a:rPr lang="en-GB" dirty="0">
                <a:ea typeface="Verdana"/>
                <a:cs typeface="Gill Sans"/>
              </a:rPr>
              <a:t>Code in scripts is "just text",</a:t>
            </a:r>
            <a:br>
              <a:rPr lang="en-GB" dirty="0">
                <a:ea typeface="Verdana"/>
                <a:cs typeface="Gill Sans"/>
              </a:rPr>
            </a:br>
            <a:r>
              <a:rPr lang="en-GB" dirty="0">
                <a:ea typeface="Verdana"/>
                <a:cs typeface="Gill Sans"/>
              </a:rPr>
              <a:t>it gets executed when you send it to the console</a:t>
            </a:r>
            <a:br>
              <a:rPr lang="en-GB" dirty="0">
                <a:ea typeface="Verdana"/>
                <a:cs typeface="Gill Sans"/>
              </a:rPr>
            </a:br>
            <a:br>
              <a:rPr lang="en-GB" dirty="0"/>
            </a:br>
            <a:r>
              <a:rPr lang="en-GB" dirty="0">
                <a:ea typeface="Verdana"/>
                <a:cs typeface="Gill Sans"/>
              </a:rPr>
              <a:t>It is possible to run an individual code line, </a:t>
            </a:r>
            <a:br>
              <a:rPr lang="en-GB" dirty="0">
                <a:ea typeface="Verdana"/>
                <a:cs typeface="Gill Sans"/>
              </a:rPr>
            </a:br>
            <a:r>
              <a:rPr lang="en-GB" dirty="0">
                <a:ea typeface="Verdana"/>
                <a:cs typeface="Gill Sans"/>
              </a:rPr>
              <a:t>a block of code</a:t>
            </a:r>
            <a:br>
              <a:rPr lang="en-GB" dirty="0">
                <a:ea typeface="Verdana"/>
                <a:cs typeface="Gill Sans"/>
              </a:rPr>
            </a:br>
            <a:r>
              <a:rPr lang="en-GB" dirty="0">
                <a:ea typeface="Verdana"/>
                <a:cs typeface="Gill Sans"/>
              </a:rPr>
              <a:t>or an entire script at once</a:t>
            </a:r>
            <a:endParaRPr lang="en-GB" dirty="0"/>
          </a:p>
        </p:txBody>
      </p:sp>
    </p:spTree>
    <p:extLst>
      <p:ext uri="{BB962C8B-B14F-4D97-AF65-F5344CB8AC3E}">
        <p14:creationId xmlns:p14="http://schemas.microsoft.com/office/powerpoint/2010/main" val="345624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4B02-A26E-BDFF-5A9C-0CF48E5A75B3}"/>
              </a:ext>
            </a:extLst>
          </p:cNvPr>
          <p:cNvSpPr>
            <a:spLocks noGrp="1"/>
          </p:cNvSpPr>
          <p:nvPr>
            <p:ph type="title"/>
          </p:nvPr>
        </p:nvSpPr>
        <p:spPr/>
        <p:txBody>
          <a:bodyPr/>
          <a:lstStyle/>
          <a:p>
            <a:r>
              <a:rPr lang="en-GB" dirty="0">
                <a:ea typeface="Verdana"/>
                <a:cs typeface="Gill Sans"/>
              </a:rPr>
              <a:t>Sending code from the editor to the console</a:t>
            </a:r>
            <a:endParaRPr lang="en-US" dirty="0"/>
          </a:p>
        </p:txBody>
      </p:sp>
      <p:sp>
        <p:nvSpPr>
          <p:cNvPr id="3" name="Text Placeholder 2">
            <a:extLst>
              <a:ext uri="{FF2B5EF4-FFF2-40B4-BE49-F238E27FC236}">
                <a16:creationId xmlns:a16="http://schemas.microsoft.com/office/drawing/2014/main" id="{757B6DAC-8A05-86E6-EFB0-C5146B4ABC76}"/>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err="1">
                <a:ea typeface="Tahoma"/>
                <a:cs typeface="Gill Sans Light"/>
              </a:rPr>
              <a:t>Ctrl+Enter</a:t>
            </a:r>
            <a:r>
              <a:rPr lang="en-GB" dirty="0">
                <a:ea typeface="Tahoma"/>
                <a:cs typeface="Gill Sans Light"/>
              </a:rPr>
              <a:t> (Windows and Linux)</a:t>
            </a:r>
            <a:endParaRPr lang="en-US" dirty="0"/>
          </a:p>
          <a:p>
            <a:pPr marL="342900" indent="-342900">
              <a:buChar char="•"/>
            </a:pPr>
            <a:r>
              <a:rPr lang="en-GB" dirty="0" err="1">
                <a:ea typeface="Tahoma"/>
                <a:cs typeface="Gill Sans Light"/>
              </a:rPr>
              <a:t>Cmd+return</a:t>
            </a:r>
            <a:r>
              <a:rPr lang="en-GB" dirty="0">
                <a:ea typeface="Tahoma"/>
                <a:cs typeface="Gill Sans Light"/>
              </a:rPr>
              <a:t> (Mac)</a:t>
            </a:r>
          </a:p>
          <a:p>
            <a:pPr marL="342900" indent="-342900">
              <a:buChar char="•"/>
            </a:pPr>
            <a:r>
              <a:rPr lang="en-GB" dirty="0">
                <a:ea typeface="Tahoma"/>
                <a:cs typeface="Gill Sans Light"/>
              </a:rPr>
              <a:t>click the "Run" button </a:t>
            </a:r>
          </a:p>
          <a:p>
            <a:pPr marL="342900" indent="-342900">
              <a:buChar char="•"/>
            </a:pPr>
            <a:endParaRPr lang="en-GB" dirty="0"/>
          </a:p>
          <a:p>
            <a:r>
              <a:rPr lang="en-GB" dirty="0">
                <a:ea typeface="Tahoma"/>
                <a:cs typeface="Gill Sans Light"/>
              </a:rPr>
              <a:t>By default, the current line is executed,</a:t>
            </a:r>
          </a:p>
          <a:p>
            <a:r>
              <a:rPr lang="en-GB" dirty="0">
                <a:ea typeface="Tahoma"/>
                <a:cs typeface="Gill Sans Light"/>
              </a:rPr>
              <a:t>if something is selected, then this is executed (e.g., part of a line, or multiple lines)</a:t>
            </a:r>
            <a:endParaRPr lang="en-GB" dirty="0"/>
          </a:p>
        </p:txBody>
      </p:sp>
    </p:spTree>
    <p:extLst>
      <p:ext uri="{BB962C8B-B14F-4D97-AF65-F5344CB8AC3E}">
        <p14:creationId xmlns:p14="http://schemas.microsoft.com/office/powerpoint/2010/main" val="355058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9B4C-033C-C634-3AA4-344524164831}"/>
              </a:ext>
            </a:extLst>
          </p:cNvPr>
          <p:cNvSpPr>
            <a:spLocks noGrp="1"/>
          </p:cNvSpPr>
          <p:nvPr>
            <p:ph type="title"/>
          </p:nvPr>
        </p:nvSpPr>
        <p:spPr/>
        <p:txBody>
          <a:bodyPr/>
          <a:lstStyle/>
          <a:p>
            <a:r>
              <a:rPr lang="en-GB" dirty="0">
                <a:ea typeface="Verdana"/>
                <a:cs typeface="Gill Sans"/>
              </a:rPr>
              <a:t>Workspace</a:t>
            </a:r>
            <a:endParaRPr lang="en-GB" dirty="0"/>
          </a:p>
        </p:txBody>
      </p:sp>
      <p:sp>
        <p:nvSpPr>
          <p:cNvPr id="3" name="Text Placeholder 2">
            <a:extLst>
              <a:ext uri="{FF2B5EF4-FFF2-40B4-BE49-F238E27FC236}">
                <a16:creationId xmlns:a16="http://schemas.microsoft.com/office/drawing/2014/main" id="{41ABE11B-D0D4-1090-0A46-70B18232E95F}"/>
              </a:ext>
            </a:extLst>
          </p:cNvPr>
          <p:cNvSpPr>
            <a:spLocks noGrp="1"/>
          </p:cNvSpPr>
          <p:nvPr>
            <p:ph type="body" sz="quarter" idx="11"/>
          </p:nvPr>
        </p:nvSpPr>
        <p:spPr/>
        <p:txBody>
          <a:bodyPr vert="horz" lIns="91440" tIns="45720" rIns="91440" bIns="45720" rtlCol="0" anchor="t">
            <a:normAutofit fontScale="92500"/>
          </a:bodyPr>
          <a:lstStyle/>
          <a:p>
            <a:r>
              <a:rPr lang="en-GB" dirty="0">
                <a:ea typeface="Tahoma"/>
                <a:cs typeface="Gill Sans Light"/>
              </a:rPr>
              <a:t>The workspace is the internal memory storing the R object creating during this session</a:t>
            </a:r>
          </a:p>
          <a:p>
            <a:endParaRPr lang="en-GB" dirty="0"/>
          </a:p>
          <a:p>
            <a:r>
              <a:rPr lang="en-GB" dirty="0">
                <a:ea typeface="Tahoma"/>
                <a:cs typeface="Gill Sans Light"/>
              </a:rPr>
              <a:t>List the workspace elements:</a:t>
            </a:r>
          </a:p>
          <a:p>
            <a:r>
              <a:rPr lang="en-GB" dirty="0">
                <a:latin typeface="Courier New"/>
                <a:ea typeface="Tahoma"/>
                <a:cs typeface="Gill Sans Light"/>
              </a:rPr>
              <a:t>ls()</a:t>
            </a:r>
            <a:endParaRPr lang="en-GB" dirty="0">
              <a:latin typeface="Courier New"/>
            </a:endParaRPr>
          </a:p>
          <a:p>
            <a:endParaRPr lang="en-GB" dirty="0">
              <a:ea typeface="Tahoma"/>
              <a:cs typeface="Gill Sans Light"/>
            </a:endParaRPr>
          </a:p>
          <a:p>
            <a:r>
              <a:rPr lang="en-GB" dirty="0">
                <a:ea typeface="Tahoma"/>
                <a:cs typeface="Gill Sans Light"/>
              </a:rPr>
              <a:t>Removing an object from the workspace:</a:t>
            </a:r>
          </a:p>
          <a:p>
            <a:r>
              <a:rPr lang="en-GB" dirty="0">
                <a:latin typeface="Courier New"/>
                <a:ea typeface="Tahoma"/>
                <a:cs typeface="Gill Sans Light"/>
              </a:rPr>
              <a:t>rm(x)</a:t>
            </a:r>
          </a:p>
          <a:p>
            <a:endParaRPr lang="en-GB" dirty="0">
              <a:ea typeface="Tahoma"/>
              <a:cs typeface="Gill Sans Light"/>
            </a:endParaRPr>
          </a:p>
          <a:p>
            <a:r>
              <a:rPr lang="en-GB" dirty="0">
                <a:ea typeface="Tahoma"/>
                <a:cs typeface="Gill Sans Light"/>
              </a:rPr>
              <a:t>Recipe to remove everything:</a:t>
            </a:r>
          </a:p>
          <a:p>
            <a:r>
              <a:rPr lang="en-GB" dirty="0">
                <a:latin typeface="Courier New"/>
                <a:ea typeface="Tahoma"/>
                <a:cs typeface="Gill Sans Light"/>
              </a:rPr>
              <a:t>rm(list=ls())</a:t>
            </a:r>
          </a:p>
        </p:txBody>
      </p:sp>
    </p:spTree>
    <p:extLst>
      <p:ext uri="{BB962C8B-B14F-4D97-AF65-F5344CB8AC3E}">
        <p14:creationId xmlns:p14="http://schemas.microsoft.com/office/powerpoint/2010/main" val="1336061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E976C-33AB-885C-C341-ED5B9E77B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2ABD2-40D0-D0B1-8BE0-6FD5F83102C6}"/>
              </a:ext>
            </a:extLst>
          </p:cNvPr>
          <p:cNvSpPr>
            <a:spLocks noGrp="1"/>
          </p:cNvSpPr>
          <p:nvPr>
            <p:ph type="title"/>
          </p:nvPr>
        </p:nvSpPr>
        <p:spPr/>
        <p:txBody>
          <a:bodyPr/>
          <a:lstStyle/>
          <a:p>
            <a:r>
              <a:rPr lang="en-GB" dirty="0">
                <a:ea typeface="Verdana"/>
                <a:cs typeface="Gill Sans"/>
              </a:rPr>
              <a:t>Workspace in </a:t>
            </a:r>
            <a:r>
              <a:rPr lang="en-GB" dirty="0" err="1">
                <a:ea typeface="Verdana"/>
                <a:cs typeface="Gill Sans"/>
              </a:rPr>
              <a:t>Rstudio</a:t>
            </a:r>
            <a:endParaRPr lang="en-GB" dirty="0" err="1"/>
          </a:p>
        </p:txBody>
      </p:sp>
      <p:sp>
        <p:nvSpPr>
          <p:cNvPr id="3" name="Text Placeholder 2">
            <a:extLst>
              <a:ext uri="{FF2B5EF4-FFF2-40B4-BE49-F238E27FC236}">
                <a16:creationId xmlns:a16="http://schemas.microsoft.com/office/drawing/2014/main" id="{DBBB6064-99C9-D0D0-FC08-1F3BBBDB46D4}"/>
              </a:ext>
            </a:extLst>
          </p:cNvPr>
          <p:cNvSpPr>
            <a:spLocks noGrp="1"/>
          </p:cNvSpPr>
          <p:nvPr>
            <p:ph type="body" sz="quarter" idx="11"/>
          </p:nvPr>
        </p:nvSpPr>
        <p:spPr/>
        <p:txBody>
          <a:bodyPr vert="horz" lIns="91440" tIns="45720" rIns="91440" bIns="45720" rtlCol="0" anchor="t">
            <a:normAutofit/>
          </a:bodyPr>
          <a:lstStyle/>
          <a:p>
            <a:endParaRPr lang="en-GB" dirty="0">
              <a:ea typeface="Tahoma"/>
              <a:cs typeface="Gill Sans Light"/>
            </a:endParaRPr>
          </a:p>
          <a:p>
            <a:endParaRPr lang="en-GB" dirty="0"/>
          </a:p>
          <a:p>
            <a:endParaRPr lang="en-GB" dirty="0">
              <a:latin typeface="Courier New"/>
              <a:ea typeface="Tahoma"/>
              <a:cs typeface="Gill Sans Light"/>
            </a:endParaRPr>
          </a:p>
        </p:txBody>
      </p:sp>
      <p:pic>
        <p:nvPicPr>
          <p:cNvPr id="4" name="Picture 3" descr="A screenshot of a computer&#10;&#10;Description automatically generated">
            <a:extLst>
              <a:ext uri="{FF2B5EF4-FFF2-40B4-BE49-F238E27FC236}">
                <a16:creationId xmlns:a16="http://schemas.microsoft.com/office/drawing/2014/main" id="{1083C508-550C-6F9E-6D3C-4E209FD64CAF}"/>
              </a:ext>
            </a:extLst>
          </p:cNvPr>
          <p:cNvPicPr>
            <a:picLocks noChangeAspect="1"/>
          </p:cNvPicPr>
          <p:nvPr/>
        </p:nvPicPr>
        <p:blipFill>
          <a:blip r:embed="rId2"/>
          <a:stretch>
            <a:fillRect/>
          </a:stretch>
        </p:blipFill>
        <p:spPr>
          <a:xfrm>
            <a:off x="909638" y="942975"/>
            <a:ext cx="7677150" cy="4972050"/>
          </a:xfrm>
          <a:prstGeom prst="rect">
            <a:avLst/>
          </a:prstGeom>
        </p:spPr>
      </p:pic>
      <p:sp>
        <p:nvSpPr>
          <p:cNvPr id="6" name="Oval 5">
            <a:extLst>
              <a:ext uri="{FF2B5EF4-FFF2-40B4-BE49-F238E27FC236}">
                <a16:creationId xmlns:a16="http://schemas.microsoft.com/office/drawing/2014/main" id="{C2FBEB76-A875-7600-3E68-B703E88541C4}"/>
              </a:ext>
            </a:extLst>
          </p:cNvPr>
          <p:cNvSpPr/>
          <p:nvPr/>
        </p:nvSpPr>
        <p:spPr>
          <a:xfrm>
            <a:off x="3140629" y="2012154"/>
            <a:ext cx="496976" cy="403109"/>
          </a:xfrm>
          <a:prstGeom prst="ellipse">
            <a:avLst/>
          </a:prstGeom>
          <a:noFill/>
          <a:ln>
            <a:solidFill>
              <a:srgbClr val="E6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97694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D1A8D-DBEF-986A-E451-F99EEE3846F6}"/>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7DC49575-C7A6-64FE-96CA-4E7A32F3E4FF}"/>
              </a:ext>
            </a:extLst>
          </p:cNvPr>
          <p:cNvSpPr txBox="1">
            <a:spLocks/>
          </p:cNvSpPr>
          <p:nvPr/>
        </p:nvSpPr>
        <p:spPr>
          <a:xfrm>
            <a:off x="838200" y="1123950"/>
            <a:ext cx="10515600" cy="53133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GB" b="1" dirty="0">
                <a:ea typeface="Tahoma"/>
                <a:cs typeface="Gill Sans Light"/>
              </a:rPr>
              <a:t>Prepare your first script</a:t>
            </a:r>
          </a:p>
          <a:p>
            <a:pPr marL="815975" lvl="1" indent="-457200">
              <a:buAutoNum type="arabicPeriod"/>
            </a:pPr>
            <a:r>
              <a:rPr lang="en-GB" dirty="0">
                <a:ea typeface="Tahoma"/>
                <a:cs typeface="Gill Sans Light"/>
              </a:rPr>
              <a:t>Open a script file and save it.</a:t>
            </a:r>
          </a:p>
          <a:p>
            <a:pPr marL="815975" lvl="1" indent="-457200">
              <a:buAutoNum type="arabicPeriod"/>
            </a:pPr>
            <a:r>
              <a:rPr lang="en-GB" dirty="0">
                <a:ea typeface="Tahoma"/>
                <a:cs typeface="Gill Sans Light"/>
              </a:rPr>
              <a:t>Type or paste the following code</a:t>
            </a:r>
          </a:p>
          <a:p>
            <a:pPr lvl="1" indent="0">
              <a:buNone/>
            </a:pPr>
            <a:r>
              <a:rPr lang="en-GB" dirty="0">
                <a:ea typeface="Tahoma"/>
                <a:cs typeface="Gill Sans Light"/>
              </a:rPr>
              <a:t># First steps with R, ex1</a:t>
            </a:r>
          </a:p>
          <a:p>
            <a:pPr lvl="1" indent="0">
              <a:buNone/>
            </a:pPr>
            <a:r>
              <a:rPr lang="en-GB" dirty="0">
                <a:ea typeface="Tahoma"/>
                <a:cs typeface="Gill Sans Light"/>
              </a:rPr>
              <a:t>w &lt;- 3</a:t>
            </a:r>
          </a:p>
          <a:p>
            <a:pPr lvl="1" indent="0">
              <a:buNone/>
            </a:pPr>
            <a:r>
              <a:rPr lang="en-GB" dirty="0">
                <a:ea typeface="Tahoma"/>
                <a:cs typeface="Gill Sans Light"/>
              </a:rPr>
              <a:t>h&lt;- 0.5</a:t>
            </a:r>
          </a:p>
          <a:p>
            <a:pPr lvl="1" indent="0">
              <a:buNone/>
            </a:pPr>
            <a:r>
              <a:rPr lang="en-GB" dirty="0">
                <a:ea typeface="Tahoma"/>
                <a:cs typeface="Gill Sans Light"/>
              </a:rPr>
              <a:t>area &lt;- w*h</a:t>
            </a:r>
          </a:p>
          <a:p>
            <a:pPr lvl="1" indent="0">
              <a:buNone/>
            </a:pPr>
            <a:r>
              <a:rPr lang="en-GB" dirty="0">
                <a:ea typeface="Tahoma"/>
                <a:cs typeface="Gill Sans Light"/>
              </a:rPr>
              <a:t>area</a:t>
            </a:r>
          </a:p>
          <a:p>
            <a:pPr indent="-457200">
              <a:buAutoNum type="arabicPeriod"/>
            </a:pPr>
            <a:r>
              <a:rPr lang="en-GB" b="1" dirty="0">
                <a:ea typeface="Tahoma"/>
                <a:cs typeface="Gill Sans Light"/>
              </a:rPr>
              <a:t>Look at the script</a:t>
            </a:r>
            <a:r>
              <a:rPr lang="en-GB" dirty="0">
                <a:ea typeface="Tahoma"/>
                <a:cs typeface="Gill Sans Light"/>
              </a:rPr>
              <a:t> (before running it) can you understand each line? What do you expect it to print to the console?</a:t>
            </a:r>
            <a:endParaRPr lang="en-GB"/>
          </a:p>
          <a:p>
            <a:pPr lvl="4" indent="-457200">
              <a:buAutoNum type="arabicPeriod"/>
            </a:pPr>
            <a:endParaRPr lang="en-GB" dirty="0">
              <a:ea typeface="Tahoma"/>
              <a:cs typeface="Gill Sans Light"/>
            </a:endParaRPr>
          </a:p>
          <a:p>
            <a:pPr indent="-457200">
              <a:buAutoNum type="arabicPeriod"/>
            </a:pPr>
            <a:r>
              <a:rPr lang="en-GB" b="1" dirty="0">
                <a:ea typeface="Tahoma"/>
                <a:cs typeface="Gill Sans Light"/>
              </a:rPr>
              <a:t>Run the script</a:t>
            </a:r>
            <a:r>
              <a:rPr lang="en-GB" dirty="0">
                <a:ea typeface="Tahoma"/>
                <a:cs typeface="Gill Sans Light"/>
              </a:rPr>
              <a:t> and explore </a:t>
            </a:r>
            <a:r>
              <a:rPr lang="en-GB" dirty="0" err="1">
                <a:ea typeface="Tahoma"/>
                <a:cs typeface="Gill Sans Light"/>
              </a:rPr>
              <a:t>Rstudio's</a:t>
            </a:r>
            <a:r>
              <a:rPr lang="en-GB" dirty="0">
                <a:ea typeface="Tahoma"/>
                <a:cs typeface="Gill Sans Light"/>
              </a:rPr>
              <a:t> feature: </a:t>
            </a:r>
            <a:endParaRPr lang="en-GB" dirty="0"/>
          </a:p>
          <a:p>
            <a:pPr marL="0" lvl="2" indent="0">
              <a:buNone/>
            </a:pPr>
            <a:r>
              <a:rPr lang="en-GB" dirty="0">
                <a:ea typeface="Tahoma"/>
                <a:cs typeface="Gill Sans Light"/>
              </a:rPr>
              <a:t>    Run the script line-by-line or Run all lines at once by selecting them</a:t>
            </a:r>
            <a:endParaRPr lang="en-GB"/>
          </a:p>
          <a:p>
            <a:pPr marL="457200" lvl="1" indent="-457200">
              <a:buAutoNum type="arabicPeriod"/>
            </a:pPr>
            <a:endParaRPr lang="en-GB" dirty="0"/>
          </a:p>
        </p:txBody>
      </p:sp>
      <p:sp>
        <p:nvSpPr>
          <p:cNvPr id="8" name="Title 1">
            <a:extLst>
              <a:ext uri="{FF2B5EF4-FFF2-40B4-BE49-F238E27FC236}">
                <a16:creationId xmlns:a16="http://schemas.microsoft.com/office/drawing/2014/main" id="{1ACBEB6F-46A3-5D99-E3B6-81ADAB819D3D}"/>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- 2</a:t>
            </a:r>
            <a:endParaRPr lang="en-US" dirty="0"/>
          </a:p>
        </p:txBody>
      </p:sp>
    </p:spTree>
    <p:extLst>
      <p:ext uri="{BB962C8B-B14F-4D97-AF65-F5344CB8AC3E}">
        <p14:creationId xmlns:p14="http://schemas.microsoft.com/office/powerpoint/2010/main" val="3221409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C699-F785-ED22-E6C7-B38D4A2A4AA8}"/>
              </a:ext>
            </a:extLst>
          </p:cNvPr>
          <p:cNvSpPr>
            <a:spLocks noGrp="1"/>
          </p:cNvSpPr>
          <p:nvPr>
            <p:ph type="title"/>
          </p:nvPr>
        </p:nvSpPr>
        <p:spPr/>
        <p:txBody>
          <a:bodyPr/>
          <a:lstStyle/>
          <a:p>
            <a:r>
              <a:rPr lang="en-GB" dirty="0">
                <a:ea typeface="Verdana"/>
                <a:cs typeface="Gill Sans"/>
              </a:rPr>
              <a:t>Closing or Switching Projects</a:t>
            </a:r>
            <a:endParaRPr lang="en-GB" dirty="0"/>
          </a:p>
        </p:txBody>
      </p:sp>
      <p:sp>
        <p:nvSpPr>
          <p:cNvPr id="3" name="Text Placeholder 2">
            <a:extLst>
              <a:ext uri="{FF2B5EF4-FFF2-40B4-BE49-F238E27FC236}">
                <a16:creationId xmlns:a16="http://schemas.microsoft.com/office/drawing/2014/main" id="{673BD03B-396E-D553-947F-BC6063BBB173}"/>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Closing a project: File &gt; Close</a:t>
            </a:r>
            <a:endParaRPr lang="en-GB" dirty="0"/>
          </a:p>
          <a:p>
            <a:pPr marL="342900" indent="-342900">
              <a:buChar char="•"/>
            </a:pPr>
            <a:r>
              <a:rPr lang="en-GB" dirty="0">
                <a:ea typeface="Tahoma"/>
                <a:cs typeface="Gill Sans Light"/>
              </a:rPr>
              <a:t>Switch to another project: File &gt; Open Projects...</a:t>
            </a:r>
            <a:endParaRPr lang="en-GB" dirty="0"/>
          </a:p>
          <a:p>
            <a:pPr marL="342900" indent="-342900">
              <a:buChar char="•"/>
            </a:pPr>
            <a:r>
              <a:rPr lang="en-GB" dirty="0">
                <a:ea typeface="Tahoma"/>
                <a:cs typeface="Gill Sans Light"/>
              </a:rPr>
              <a:t>Open another project but leave the current one open: File &gt; Open Project in New Session</a:t>
            </a:r>
          </a:p>
          <a:p>
            <a:endParaRPr lang="en-GB" dirty="0"/>
          </a:p>
          <a:p>
            <a:r>
              <a:rPr lang="en-GB" dirty="0">
                <a:ea typeface="Tahoma"/>
                <a:cs typeface="Gill Sans Light"/>
              </a:rPr>
              <a:t>In your computer's file explorer, </a:t>
            </a:r>
            <a:r>
              <a:rPr lang="en-GB" b="1" dirty="0">
                <a:ea typeface="Tahoma"/>
                <a:cs typeface="Gill Sans Light"/>
              </a:rPr>
              <a:t>double-clicking a .</a:t>
            </a:r>
            <a:r>
              <a:rPr lang="en-GB" b="1" dirty="0" err="1">
                <a:ea typeface="Tahoma"/>
                <a:cs typeface="Gill Sans Light"/>
              </a:rPr>
              <a:t>Rproj</a:t>
            </a:r>
            <a:r>
              <a:rPr lang="en-GB" b="1" dirty="0">
                <a:ea typeface="Tahoma"/>
                <a:cs typeface="Gill Sans Light"/>
              </a:rPr>
              <a:t> file </a:t>
            </a:r>
            <a:r>
              <a:rPr lang="en-GB" dirty="0">
                <a:ea typeface="Tahoma"/>
                <a:cs typeface="Gill Sans Light"/>
              </a:rPr>
              <a:t>with open a project</a:t>
            </a:r>
          </a:p>
          <a:p>
            <a:endParaRPr lang="en-GB" dirty="0"/>
          </a:p>
          <a:p>
            <a:pPr marL="342900" indent="-342900">
              <a:buChar char="•"/>
            </a:pPr>
            <a:r>
              <a:rPr lang="en-GB" dirty="0">
                <a:ea typeface="Tahoma"/>
                <a:cs typeface="Gill Sans Light"/>
              </a:rPr>
              <a:t>When closing or switching project, the workspace and history are cleared</a:t>
            </a:r>
            <a:endParaRPr lang="en-GB" dirty="0"/>
          </a:p>
          <a:p>
            <a:pPr lvl="1" indent="0">
              <a:buNone/>
            </a:pPr>
            <a:r>
              <a:rPr lang="en-GB">
                <a:ea typeface="Tahoma"/>
                <a:cs typeface="Gill Sans Light"/>
              </a:rPr>
              <a:t>(Tools &gt; Global Options &gt; General to change this behavior)</a:t>
            </a:r>
          </a:p>
        </p:txBody>
      </p:sp>
    </p:spTree>
    <p:extLst>
      <p:ext uri="{BB962C8B-B14F-4D97-AF65-F5344CB8AC3E}">
        <p14:creationId xmlns:p14="http://schemas.microsoft.com/office/powerpoint/2010/main" val="2570522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DE29A-E0A6-1616-A738-E15FECB90B1C}"/>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439EC832-8064-70BF-AD3D-4720FA89F094}"/>
              </a:ext>
            </a:extLst>
          </p:cNvPr>
          <p:cNvSpPr txBox="1">
            <a:spLocks/>
          </p:cNvSpPr>
          <p:nvPr/>
        </p:nvSpPr>
        <p:spPr>
          <a:xfrm>
            <a:off x="838200" y="1123950"/>
            <a:ext cx="10515600" cy="53133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Tx/>
              <a:buAutoNum type="arabicPeriod"/>
            </a:pPr>
            <a:r>
              <a:rPr lang="en-GB" dirty="0">
                <a:ea typeface="Tahoma"/>
                <a:cs typeface="Gill Sans Light"/>
              </a:rPr>
              <a:t>Look at your project option (Tools &gt; Project Options). If needed, modify them to save your workspace and history and to restore them at startup.</a:t>
            </a:r>
          </a:p>
          <a:p>
            <a:pPr marL="457200" indent="-457200">
              <a:buFontTx/>
              <a:buAutoNum type="arabicPeriod"/>
            </a:pPr>
            <a:r>
              <a:rPr lang="en-GB" dirty="0">
                <a:ea typeface="Tahoma"/>
                <a:cs typeface="Gill Sans Light"/>
              </a:rPr>
              <a:t>Check that it works: </a:t>
            </a:r>
          </a:p>
          <a:p>
            <a:pPr marL="815975" lvl="1" indent="-457200">
              <a:buFontTx/>
              <a:buAutoNum type="arabicPeriod"/>
            </a:pPr>
            <a:r>
              <a:rPr lang="en-GB" dirty="0">
                <a:ea typeface="Tahoma"/>
                <a:cs typeface="Gill Sans Light"/>
              </a:rPr>
              <a:t>Close </a:t>
            </a:r>
            <a:r>
              <a:rPr lang="en-GB" dirty="0" err="1">
                <a:ea typeface="Tahoma"/>
                <a:cs typeface="Gill Sans Light"/>
              </a:rPr>
              <a:t>Rstudio</a:t>
            </a:r>
          </a:p>
          <a:p>
            <a:pPr marL="815975" lvl="1" indent="-457200">
              <a:buFontTx/>
              <a:buAutoNum type="arabicPeriod"/>
            </a:pPr>
            <a:r>
              <a:rPr lang="en-GB" dirty="0">
                <a:ea typeface="Tahoma"/>
                <a:cs typeface="Gill Sans Light"/>
              </a:rPr>
              <a:t>Double-click the .</a:t>
            </a:r>
            <a:r>
              <a:rPr lang="en-GB" dirty="0" err="1">
                <a:ea typeface="Tahoma"/>
                <a:cs typeface="Gill Sans Light"/>
              </a:rPr>
              <a:t>Rproj</a:t>
            </a:r>
            <a:r>
              <a:rPr lang="en-GB" dirty="0">
                <a:ea typeface="Tahoma"/>
                <a:cs typeface="Gill Sans Light"/>
              </a:rPr>
              <a:t> file</a:t>
            </a:r>
          </a:p>
          <a:p>
            <a:pPr marL="815975" lvl="1" indent="-457200">
              <a:buFontTx/>
              <a:buAutoNum type="arabicPeriod"/>
            </a:pPr>
            <a:r>
              <a:rPr lang="en-GB" dirty="0">
                <a:ea typeface="Tahoma"/>
                <a:cs typeface="Gill Sans Light"/>
              </a:rPr>
              <a:t>Does the project open? Is your workspace empty?</a:t>
            </a:r>
          </a:p>
          <a:p>
            <a:pPr marL="457200" indent="-457200">
              <a:buFontTx/>
              <a:buAutoNum type="arabicPeriod"/>
            </a:pPr>
            <a:r>
              <a:rPr lang="en-GB" dirty="0">
                <a:ea typeface="Tahoma"/>
                <a:cs typeface="Gill Sans Light"/>
              </a:rPr>
              <a:t>Check other behaviours:</a:t>
            </a:r>
          </a:p>
          <a:p>
            <a:pPr marL="815975" lvl="1" indent="-457200">
              <a:buFontTx/>
              <a:buAutoNum type="arabicPeriod"/>
            </a:pPr>
            <a:r>
              <a:rPr lang="en-GB" dirty="0">
                <a:ea typeface="Tahoma"/>
                <a:cs typeface="Gill Sans Light"/>
              </a:rPr>
              <a:t>Close your project</a:t>
            </a:r>
            <a:endParaRPr lang="en-GB" dirty="0"/>
          </a:p>
          <a:p>
            <a:pPr marL="815975" lvl="1" indent="-457200">
              <a:buFontTx/>
              <a:buAutoNum type="arabicPeriod"/>
            </a:pPr>
            <a:r>
              <a:rPr lang="en-GB" dirty="0">
                <a:ea typeface="Tahoma"/>
                <a:cs typeface="Gill Sans Light"/>
              </a:rPr>
              <a:t>Open your project again from </a:t>
            </a:r>
            <a:r>
              <a:rPr lang="en-GB" dirty="0" err="1">
                <a:ea typeface="Tahoma"/>
                <a:cs typeface="Gill Sans Light"/>
              </a:rPr>
              <a:t>Rstudio</a:t>
            </a:r>
          </a:p>
          <a:p>
            <a:pPr marL="457200" lvl="1" indent="-457200">
              <a:buAutoNum type="arabicPeriod"/>
            </a:pPr>
            <a:endParaRPr lang="en-GB"/>
          </a:p>
        </p:txBody>
      </p:sp>
      <p:sp>
        <p:nvSpPr>
          <p:cNvPr id="8" name="Title 1">
            <a:extLst>
              <a:ext uri="{FF2B5EF4-FFF2-40B4-BE49-F238E27FC236}">
                <a16:creationId xmlns:a16="http://schemas.microsoft.com/office/drawing/2014/main" id="{9803D3A5-3615-A939-E4EA-AF2160F11729}"/>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- 2bis</a:t>
            </a:r>
            <a:endParaRPr lang="en-US" dirty="0"/>
          </a:p>
        </p:txBody>
      </p:sp>
    </p:spTree>
    <p:extLst>
      <p:ext uri="{BB962C8B-B14F-4D97-AF65-F5344CB8AC3E}">
        <p14:creationId xmlns:p14="http://schemas.microsoft.com/office/powerpoint/2010/main" val="1549782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745B-DF0B-39E5-1148-62C1B152D7CC}"/>
              </a:ext>
            </a:extLst>
          </p:cNvPr>
          <p:cNvSpPr>
            <a:spLocks noGrp="1"/>
          </p:cNvSpPr>
          <p:nvPr>
            <p:ph type="title"/>
          </p:nvPr>
        </p:nvSpPr>
        <p:spPr/>
        <p:txBody>
          <a:bodyPr/>
          <a:lstStyle/>
          <a:p>
            <a:r>
              <a:rPr lang="en-GB" dirty="0">
                <a:ea typeface="Verdana"/>
                <a:cs typeface="Gill Sans"/>
              </a:rPr>
              <a:t>Saving the Workspace (.</a:t>
            </a:r>
            <a:r>
              <a:rPr lang="en-GB" dirty="0" err="1">
                <a:ea typeface="Verdana"/>
                <a:cs typeface="Gill Sans"/>
              </a:rPr>
              <a:t>Rdata</a:t>
            </a:r>
            <a:r>
              <a:rPr lang="en-GB" dirty="0">
                <a:ea typeface="Verdana"/>
                <a:cs typeface="Gill Sans"/>
              </a:rPr>
              <a:t> file)</a:t>
            </a:r>
            <a:endParaRPr lang="en-GB" dirty="0"/>
          </a:p>
        </p:txBody>
      </p:sp>
      <p:sp>
        <p:nvSpPr>
          <p:cNvPr id="3" name="Text Placeholder 2">
            <a:extLst>
              <a:ext uri="{FF2B5EF4-FFF2-40B4-BE49-F238E27FC236}">
                <a16:creationId xmlns:a16="http://schemas.microsoft.com/office/drawing/2014/main" id="{64AAABF1-F95F-7C91-3DA3-28E20B384380}"/>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You have the option of saving one or several variable to a file for later use</a:t>
            </a:r>
            <a:endParaRPr lang="en-US" dirty="0"/>
          </a:p>
          <a:p>
            <a:endParaRPr lang="en-GB" sz="2000" dirty="0">
              <a:latin typeface="Courier New"/>
            </a:endParaRPr>
          </a:p>
          <a:p>
            <a:r>
              <a:rPr lang="en-GB" sz="2000" dirty="0" err="1">
                <a:latin typeface="Courier New"/>
                <a:ea typeface="Tahoma"/>
                <a:cs typeface="Gill Sans Light"/>
              </a:rPr>
              <a:t>save.image</a:t>
            </a:r>
            <a:r>
              <a:rPr lang="en-GB" sz="2000" dirty="0">
                <a:latin typeface="Courier New"/>
                <a:ea typeface="Tahoma"/>
                <a:cs typeface="Gill Sans Light"/>
              </a:rPr>
              <a:t>("</a:t>
            </a:r>
            <a:r>
              <a:rPr lang="en-GB" sz="2000" dirty="0" err="1">
                <a:latin typeface="Courier New"/>
                <a:ea typeface="Tahoma"/>
                <a:cs typeface="Gill Sans Light"/>
              </a:rPr>
              <a:t>my_workspace.RData</a:t>
            </a:r>
            <a:r>
              <a:rPr lang="en-GB" sz="2000" dirty="0">
                <a:latin typeface="Courier New"/>
                <a:ea typeface="Tahoma"/>
                <a:cs typeface="Gill Sans Light"/>
              </a:rPr>
              <a:t>") # saves the entire workspace</a:t>
            </a:r>
            <a:endParaRPr lang="en-GB" sz="2000" dirty="0">
              <a:latin typeface="Courier New"/>
            </a:endParaRPr>
          </a:p>
          <a:p>
            <a:r>
              <a:rPr lang="en-GB" sz="2000" dirty="0">
                <a:latin typeface="Courier New"/>
                <a:ea typeface="Tahoma"/>
                <a:cs typeface="Gill Sans Light"/>
              </a:rPr>
              <a:t>save(</a:t>
            </a:r>
            <a:r>
              <a:rPr lang="en-GB" sz="2000" err="1">
                <a:latin typeface="Courier New"/>
                <a:ea typeface="Tahoma"/>
                <a:cs typeface="Gill Sans Light"/>
              </a:rPr>
              <a:t>x,y,file</a:t>
            </a:r>
            <a:r>
              <a:rPr lang="en-GB" sz="2000" dirty="0">
                <a:latin typeface="Courier New"/>
                <a:ea typeface="Tahoma"/>
                <a:cs typeface="Gill Sans Light"/>
              </a:rPr>
              <a:t>="</a:t>
            </a:r>
            <a:r>
              <a:rPr lang="en-GB" sz="2000" err="1">
                <a:latin typeface="Courier New"/>
                <a:ea typeface="Tahoma"/>
                <a:cs typeface="Gill Sans Light"/>
              </a:rPr>
              <a:t>precious_objects.RData</a:t>
            </a:r>
            <a:r>
              <a:rPr lang="en-GB" sz="2000" dirty="0">
                <a:latin typeface="Courier New"/>
                <a:ea typeface="Tahoma"/>
                <a:cs typeface="Gill Sans Light"/>
              </a:rPr>
              <a:t>") # saves specific objects</a:t>
            </a:r>
            <a:endParaRPr lang="en-GB" sz="2000" dirty="0">
              <a:latin typeface="Courier New"/>
            </a:endParaRPr>
          </a:p>
          <a:p>
            <a:endParaRPr lang="en-GB" dirty="0">
              <a:latin typeface="Courier New"/>
            </a:endParaRPr>
          </a:p>
          <a:p>
            <a:r>
              <a:rPr lang="en-GB" dirty="0">
                <a:latin typeface="Corbel"/>
                <a:ea typeface="Tahoma"/>
                <a:cs typeface="Gill Sans Light"/>
              </a:rPr>
              <a:t>You can use load() to read the objects in any R session:</a:t>
            </a:r>
          </a:p>
          <a:p>
            <a:r>
              <a:rPr lang="en-GB" dirty="0">
                <a:latin typeface="Courier New"/>
                <a:ea typeface="Tahoma"/>
                <a:cs typeface="Gill Sans Light"/>
              </a:rPr>
              <a:t>load("</a:t>
            </a:r>
            <a:r>
              <a:rPr lang="en-GB" err="1">
                <a:latin typeface="Courier New"/>
                <a:ea typeface="Tahoma"/>
                <a:cs typeface="Gill Sans Light"/>
              </a:rPr>
              <a:t>precious_objects.RData</a:t>
            </a:r>
            <a:r>
              <a:rPr lang="en-GB" dirty="0">
                <a:latin typeface="Courier New"/>
                <a:ea typeface="Tahoma"/>
                <a:cs typeface="Gill Sans Light"/>
              </a:rPr>
              <a:t>")</a:t>
            </a:r>
            <a:endParaRPr lang="en-GB" dirty="0">
              <a:latin typeface="Courier New"/>
            </a:endParaRPr>
          </a:p>
          <a:p>
            <a:endParaRPr lang="en-GB" dirty="0">
              <a:latin typeface="Corbel"/>
            </a:endParaRPr>
          </a:p>
          <a:p>
            <a:endParaRPr lang="en-GB" dirty="0">
              <a:latin typeface="Corbel"/>
            </a:endParaRPr>
          </a:p>
        </p:txBody>
      </p:sp>
      <p:pic>
        <p:nvPicPr>
          <p:cNvPr id="5" name="Image 20" descr="A red and black logo&#10;&#10;Description automatically generated">
            <a:extLst>
              <a:ext uri="{FF2B5EF4-FFF2-40B4-BE49-F238E27FC236}">
                <a16:creationId xmlns:a16="http://schemas.microsoft.com/office/drawing/2014/main" id="{885362B8-3B72-F871-69BB-A1C059F588FC}"/>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1F03FE50-D376-61C9-D20B-7E27311D822B}"/>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This is useful to save intermediate results files</a:t>
            </a:r>
          </a:p>
          <a:p>
            <a:r>
              <a:rPr lang="en-GB" sz="2400" b="1" dirty="0"/>
              <a:t>Or to pass a bunch of R objects to someone else</a:t>
            </a:r>
          </a:p>
        </p:txBody>
      </p:sp>
    </p:spTree>
    <p:extLst>
      <p:ext uri="{BB962C8B-B14F-4D97-AF65-F5344CB8AC3E}">
        <p14:creationId xmlns:p14="http://schemas.microsoft.com/office/powerpoint/2010/main" val="3135955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C90D-317F-9FFD-4B90-A0F3DA34BEE6}"/>
              </a:ext>
            </a:extLst>
          </p:cNvPr>
          <p:cNvSpPr>
            <a:spLocks noGrp="1"/>
          </p:cNvSpPr>
          <p:nvPr>
            <p:ph type="title"/>
          </p:nvPr>
        </p:nvSpPr>
        <p:spPr/>
        <p:txBody>
          <a:bodyPr/>
          <a:lstStyle/>
          <a:p>
            <a:r>
              <a:rPr lang="en-GB" dirty="0">
                <a:ea typeface="Verdana"/>
                <a:cs typeface="Gill Sans"/>
              </a:rPr>
              <a:t>Asking questions - Communication</a:t>
            </a:r>
            <a:endParaRPr lang="en-GB" dirty="0"/>
          </a:p>
        </p:txBody>
      </p:sp>
      <p:sp>
        <p:nvSpPr>
          <p:cNvPr id="3" name="Text Placeholder 2">
            <a:extLst>
              <a:ext uri="{FF2B5EF4-FFF2-40B4-BE49-F238E27FC236}">
                <a16:creationId xmlns:a16="http://schemas.microsoft.com/office/drawing/2014/main" id="{3B57035B-5DD8-6E4D-3CBA-628ED667B9EC}"/>
              </a:ext>
            </a:extLst>
          </p:cNvPr>
          <p:cNvSpPr>
            <a:spLocks noGrp="1"/>
          </p:cNvSpPr>
          <p:nvPr>
            <p:ph type="body" sz="quarter" idx="11"/>
          </p:nvPr>
        </p:nvSpPr>
        <p:spPr/>
        <p:txBody>
          <a:bodyPr vert="horz" lIns="91440" tIns="45720" rIns="91440" bIns="45720" rtlCol="0" anchor="t">
            <a:noAutofit/>
          </a:bodyPr>
          <a:lstStyle/>
          <a:p>
            <a:pPr marL="342900" indent="-342900">
              <a:buChar char="•"/>
            </a:pPr>
            <a:r>
              <a:rPr lang="en-GB" sz="4000" dirty="0">
                <a:ea typeface="Tahoma"/>
                <a:cs typeface="Gill Sans Light"/>
              </a:rPr>
              <a:t>Raise your hand anytime</a:t>
            </a:r>
            <a:endParaRPr lang="en-US" sz="4000"/>
          </a:p>
          <a:p>
            <a:endParaRPr lang="en-GB" sz="4000" dirty="0"/>
          </a:p>
          <a:p>
            <a:endParaRPr lang="en-GB" sz="4000" dirty="0"/>
          </a:p>
          <a:p>
            <a:endParaRPr lang="en-GB" sz="4000" dirty="0"/>
          </a:p>
          <a:p>
            <a:pPr marL="342900" indent="-342900">
              <a:buChar char="•"/>
            </a:pPr>
            <a:r>
              <a:rPr lang="en-GB" sz="4000" dirty="0">
                <a:ea typeface="Tahoma"/>
                <a:cs typeface="Gill Sans Light"/>
              </a:rPr>
              <a:t>Done with an exercise?</a:t>
            </a:r>
            <a:endParaRPr lang="en-GB" sz="4000" dirty="0"/>
          </a:p>
        </p:txBody>
      </p:sp>
      <p:pic>
        <p:nvPicPr>
          <p:cNvPr id="4" name="Picture 3" descr="Icon&#10;&#10;Description automatically generated">
            <a:extLst>
              <a:ext uri="{FF2B5EF4-FFF2-40B4-BE49-F238E27FC236}">
                <a16:creationId xmlns:a16="http://schemas.microsoft.com/office/drawing/2014/main" id="{4D25B8DE-56F7-4B2D-68EE-5FFB05503504}"/>
              </a:ext>
            </a:extLst>
          </p:cNvPr>
          <p:cNvPicPr>
            <a:picLocks noChangeAspect="1"/>
          </p:cNvPicPr>
          <p:nvPr/>
        </p:nvPicPr>
        <p:blipFill>
          <a:blip r:embed="rId2"/>
          <a:stretch>
            <a:fillRect/>
          </a:stretch>
        </p:blipFill>
        <p:spPr>
          <a:xfrm>
            <a:off x="6410649" y="1610009"/>
            <a:ext cx="1108841" cy="1100082"/>
          </a:xfrm>
          <a:prstGeom prst="rect">
            <a:avLst/>
          </a:prstGeom>
        </p:spPr>
      </p:pic>
      <p:pic>
        <p:nvPicPr>
          <p:cNvPr id="5" name="Picture 4" descr="A picture containing text, businesscard, stationary, envelope&#10;&#10;Description automatically generated">
            <a:extLst>
              <a:ext uri="{FF2B5EF4-FFF2-40B4-BE49-F238E27FC236}">
                <a16:creationId xmlns:a16="http://schemas.microsoft.com/office/drawing/2014/main" id="{5E08B16D-25A5-9E46-3D3D-CBCC62DF7567}"/>
              </a:ext>
            </a:extLst>
          </p:cNvPr>
          <p:cNvPicPr>
            <a:picLocks noChangeAspect="1"/>
          </p:cNvPicPr>
          <p:nvPr/>
        </p:nvPicPr>
        <p:blipFill>
          <a:blip r:embed="rId3"/>
          <a:stretch>
            <a:fillRect/>
          </a:stretch>
        </p:blipFill>
        <p:spPr>
          <a:xfrm>
            <a:off x="7293356" y="1015396"/>
            <a:ext cx="2353003" cy="2200582"/>
          </a:xfrm>
          <a:prstGeom prst="rect">
            <a:avLst/>
          </a:prstGeom>
        </p:spPr>
      </p:pic>
      <p:pic>
        <p:nvPicPr>
          <p:cNvPr id="6" name="Picture 5" descr="A picture containing text, businesscard, envelope, picture frame&#10;&#10;Description automatically generated">
            <a:extLst>
              <a:ext uri="{FF2B5EF4-FFF2-40B4-BE49-F238E27FC236}">
                <a16:creationId xmlns:a16="http://schemas.microsoft.com/office/drawing/2014/main" id="{323572B9-DD38-A8E5-10D1-C513609F7453}"/>
              </a:ext>
            </a:extLst>
          </p:cNvPr>
          <p:cNvPicPr>
            <a:picLocks noChangeAspect="1"/>
          </p:cNvPicPr>
          <p:nvPr/>
        </p:nvPicPr>
        <p:blipFill>
          <a:blip r:embed="rId4"/>
          <a:stretch>
            <a:fillRect/>
          </a:stretch>
        </p:blipFill>
        <p:spPr>
          <a:xfrm>
            <a:off x="7140529" y="4244084"/>
            <a:ext cx="2353003" cy="2238687"/>
          </a:xfrm>
          <a:prstGeom prst="rect">
            <a:avLst/>
          </a:prstGeom>
        </p:spPr>
      </p:pic>
    </p:spTree>
    <p:extLst>
      <p:ext uri="{BB962C8B-B14F-4D97-AF65-F5344CB8AC3E}">
        <p14:creationId xmlns:p14="http://schemas.microsoft.com/office/powerpoint/2010/main" val="2382603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3594-B925-A69C-6416-A29209BA10D1}"/>
              </a:ext>
            </a:extLst>
          </p:cNvPr>
          <p:cNvSpPr>
            <a:spLocks noGrp="1"/>
          </p:cNvSpPr>
          <p:nvPr>
            <p:ph type="title"/>
          </p:nvPr>
        </p:nvSpPr>
        <p:spPr/>
        <p:txBody>
          <a:bodyPr/>
          <a:lstStyle/>
          <a:p>
            <a:r>
              <a:rPr lang="en-GB" dirty="0">
                <a:ea typeface="Verdana"/>
                <a:cs typeface="Gill Sans"/>
              </a:rPr>
              <a:t>Packages</a:t>
            </a:r>
            <a:endParaRPr lang="en-GB" dirty="0"/>
          </a:p>
        </p:txBody>
      </p:sp>
      <p:sp>
        <p:nvSpPr>
          <p:cNvPr id="3" name="Text Placeholder 2">
            <a:extLst>
              <a:ext uri="{FF2B5EF4-FFF2-40B4-BE49-F238E27FC236}">
                <a16:creationId xmlns:a16="http://schemas.microsoft.com/office/drawing/2014/main" id="{2627FA60-259C-AFD0-104B-0BDAB985745C}"/>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a:ea typeface="Tahoma"/>
                <a:cs typeface="Gill Sans Light"/>
              </a:rPr>
              <a:t>Libraries of related functions (and sometimes datasets)</a:t>
            </a:r>
            <a:endParaRPr lang="en-US"/>
          </a:p>
          <a:p>
            <a:pPr marL="342900" indent="-342900">
              <a:buChar char="•"/>
            </a:pPr>
            <a:r>
              <a:rPr lang="en-GB">
                <a:ea typeface="Tahoma"/>
                <a:cs typeface="Gill Sans Light"/>
              </a:rPr>
              <a:t>Basic R only has a small number of packages</a:t>
            </a:r>
          </a:p>
          <a:p>
            <a:pPr marL="342900" indent="-342900">
              <a:buChar char="•"/>
            </a:pPr>
            <a:r>
              <a:rPr lang="en-GB" dirty="0">
                <a:ea typeface="Tahoma"/>
                <a:cs typeface="Gill Sans Light"/>
              </a:rPr>
              <a:t>Many, many packages are developed by the community and can be installed as needed</a:t>
            </a:r>
          </a:p>
          <a:p>
            <a:pPr marL="342900" indent="-342900">
              <a:buChar char="•"/>
            </a:pPr>
            <a:endParaRPr lang="en-GB" dirty="0"/>
          </a:p>
          <a:p>
            <a:r>
              <a:rPr lang="en-GB" dirty="0">
                <a:ea typeface="Tahoma"/>
                <a:cs typeface="Gill Sans Light"/>
              </a:rPr>
              <a:t>Two main </a:t>
            </a:r>
            <a:r>
              <a:rPr lang="en-GB">
                <a:ea typeface="Tahoma"/>
                <a:cs typeface="Gill Sans Light"/>
              </a:rPr>
              <a:t>repositories for life science</a:t>
            </a:r>
          </a:p>
          <a:p>
            <a:pPr marL="342900" indent="-342900">
              <a:buChar char="•"/>
            </a:pPr>
            <a:r>
              <a:rPr lang="en-GB">
                <a:ea typeface="Tahoma"/>
                <a:cs typeface="Gill Sans Light"/>
              </a:rPr>
              <a:t>CRAN (</a:t>
            </a:r>
            <a:r>
              <a:rPr lang="en-GB" dirty="0">
                <a:ea typeface="Tahoma"/>
                <a:cs typeface="Gill Sans Light"/>
                <a:hlinkClick r:id="rId2"/>
              </a:rPr>
              <a:t>cran.r-project.org</a:t>
            </a:r>
            <a:r>
              <a:rPr lang="en-GB">
                <a:ea typeface="Tahoma"/>
                <a:cs typeface="Gill Sans Light"/>
              </a:rPr>
              <a:t>): main R repository</a:t>
            </a:r>
          </a:p>
          <a:p>
            <a:pPr marL="342900" indent="-342900">
              <a:buChar char="•"/>
            </a:pPr>
            <a:r>
              <a:rPr lang="en-GB" dirty="0">
                <a:ea typeface="Tahoma"/>
                <a:cs typeface="Gill Sans Light"/>
              </a:rPr>
              <a:t>Bioconductor (</a:t>
            </a:r>
            <a:r>
              <a:rPr lang="en-GB" dirty="0">
                <a:ea typeface="Tahoma"/>
                <a:cs typeface="Gill Sans Light"/>
                <a:hlinkClick r:id="rId2"/>
              </a:rPr>
              <a:t>bioconductor.org</a:t>
            </a:r>
            <a:r>
              <a:rPr lang="en-GB" dirty="0">
                <a:ea typeface="Tahoma"/>
                <a:cs typeface="Gill Sans Light"/>
              </a:rPr>
              <a:t>): specialized in bioinformatics / -omics data analysis</a:t>
            </a:r>
            <a:endParaRPr lang="en-GB" dirty="0"/>
          </a:p>
        </p:txBody>
      </p:sp>
    </p:spTree>
    <p:extLst>
      <p:ext uri="{BB962C8B-B14F-4D97-AF65-F5344CB8AC3E}">
        <p14:creationId xmlns:p14="http://schemas.microsoft.com/office/powerpoint/2010/main" val="48778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8C35-57A2-E1BC-B1B9-145A5121E7FC}"/>
              </a:ext>
            </a:extLst>
          </p:cNvPr>
          <p:cNvSpPr>
            <a:spLocks noGrp="1"/>
          </p:cNvSpPr>
          <p:nvPr>
            <p:ph type="title"/>
          </p:nvPr>
        </p:nvSpPr>
        <p:spPr/>
        <p:txBody>
          <a:bodyPr/>
          <a:lstStyle/>
          <a:p>
            <a:r>
              <a:rPr lang="en-GB" dirty="0">
                <a:ea typeface="Verdana"/>
                <a:cs typeface="Gill Sans"/>
              </a:rPr>
              <a:t>Installing / loading packages</a:t>
            </a:r>
            <a:endParaRPr lang="en-GB" dirty="0"/>
          </a:p>
        </p:txBody>
      </p:sp>
      <p:sp>
        <p:nvSpPr>
          <p:cNvPr id="3" name="Text Placeholder 2">
            <a:extLst>
              <a:ext uri="{FF2B5EF4-FFF2-40B4-BE49-F238E27FC236}">
                <a16:creationId xmlns:a16="http://schemas.microsoft.com/office/drawing/2014/main" id="{09504A6D-7D97-70BF-8ECE-831A455D61CC}"/>
              </a:ext>
            </a:extLst>
          </p:cNvPr>
          <p:cNvSpPr>
            <a:spLocks noGrp="1"/>
          </p:cNvSpPr>
          <p:nvPr>
            <p:ph type="body" sz="quarter" idx="11"/>
          </p:nvPr>
        </p:nvSpPr>
        <p:spPr/>
        <p:txBody>
          <a:bodyPr vert="horz" lIns="91440" tIns="45720" rIns="91440" bIns="45720" rtlCol="0" anchor="t">
            <a:normAutofit/>
          </a:bodyPr>
          <a:lstStyle/>
          <a:p>
            <a:r>
              <a:rPr lang="en-GB" sz="2000" err="1">
                <a:latin typeface="Courier New"/>
                <a:ea typeface="Tahoma"/>
                <a:cs typeface="Gill Sans Light"/>
              </a:rPr>
              <a:t>install.packages</a:t>
            </a:r>
            <a:r>
              <a:rPr lang="en-GB" sz="2000" dirty="0">
                <a:latin typeface="Courier New"/>
                <a:ea typeface="Tahoma"/>
                <a:cs typeface="Gill Sans Light"/>
              </a:rPr>
              <a:t>("</a:t>
            </a:r>
            <a:r>
              <a:rPr lang="en-GB" sz="2000" err="1">
                <a:latin typeface="Courier New"/>
                <a:ea typeface="Tahoma"/>
                <a:cs typeface="Gill Sans Light"/>
              </a:rPr>
              <a:t>stringi</a:t>
            </a:r>
            <a:r>
              <a:rPr lang="en-GB" sz="2000" dirty="0">
                <a:latin typeface="Courier New"/>
                <a:ea typeface="Tahoma"/>
                <a:cs typeface="Gill Sans Light"/>
              </a:rPr>
              <a:t>") # looks for and installs </a:t>
            </a:r>
            <a:r>
              <a:rPr lang="en-GB" sz="2000">
                <a:latin typeface="Courier New"/>
                <a:ea typeface="Tahoma"/>
                <a:cs typeface="Gill Sans Light"/>
              </a:rPr>
              <a:t>the package named </a:t>
            </a:r>
            <a:r>
              <a:rPr lang="en-GB" sz="2000" err="1">
                <a:latin typeface="Courier New"/>
                <a:ea typeface="Tahoma"/>
                <a:cs typeface="Gill Sans Light"/>
              </a:rPr>
              <a:t>stringi</a:t>
            </a:r>
            <a:endParaRPr lang="en-GB" sz="2000" err="1">
              <a:latin typeface="Courier New"/>
            </a:endParaRPr>
          </a:p>
          <a:p>
            <a:endParaRPr lang="en-GB" dirty="0"/>
          </a:p>
          <a:p>
            <a:r>
              <a:rPr lang="en-GB" b="1" dirty="0">
                <a:ea typeface="Tahoma"/>
                <a:cs typeface="Gill Sans Light"/>
              </a:rPr>
              <a:t>Installation is done only once </a:t>
            </a:r>
            <a:r>
              <a:rPr lang="en-GB" dirty="0">
                <a:ea typeface="Tahoma"/>
                <a:cs typeface="Gill Sans Light"/>
              </a:rPr>
              <a:t>per computer (or if you reinstall/upgrade R version)</a:t>
            </a:r>
            <a:endParaRPr lang="en-GB" dirty="0"/>
          </a:p>
          <a:p>
            <a:endParaRPr lang="en-GB" dirty="0">
              <a:latin typeface="Courier New"/>
            </a:endParaRPr>
          </a:p>
          <a:p>
            <a:r>
              <a:rPr lang="en-GB" sz="2000" dirty="0">
                <a:latin typeface="Courier New"/>
                <a:ea typeface="Tahoma"/>
                <a:cs typeface="Gill Sans Light"/>
              </a:rPr>
              <a:t>Library(</a:t>
            </a:r>
            <a:r>
              <a:rPr lang="en-GB" sz="2000" err="1">
                <a:latin typeface="Courier New"/>
                <a:ea typeface="Tahoma"/>
                <a:cs typeface="Gill Sans Light"/>
              </a:rPr>
              <a:t>stringi</a:t>
            </a:r>
            <a:r>
              <a:rPr lang="en-GB" sz="2000" dirty="0">
                <a:latin typeface="Courier New"/>
                <a:ea typeface="Tahoma"/>
                <a:cs typeface="Gill Sans Light"/>
              </a:rPr>
              <a:t>) # loads library </a:t>
            </a:r>
            <a:r>
              <a:rPr lang="en-GB" sz="2000" err="1">
                <a:latin typeface="Courier New"/>
                <a:ea typeface="Tahoma"/>
                <a:cs typeface="Gill Sans Light"/>
              </a:rPr>
              <a:t>stringi</a:t>
            </a:r>
            <a:endParaRPr lang="en-GB" sz="2000" dirty="0" err="1">
              <a:latin typeface="Courier New"/>
            </a:endParaRPr>
          </a:p>
          <a:p>
            <a:r>
              <a:rPr lang="en-GB" sz="2000">
                <a:latin typeface="Courier New"/>
                <a:ea typeface="Tahoma"/>
                <a:cs typeface="Gill Sans Light"/>
              </a:rPr>
              <a:t>#                   -&gt; makes its content available in the R session</a:t>
            </a:r>
            <a:endParaRPr lang="en-GB" sz="2000">
              <a:latin typeface="Courier New"/>
            </a:endParaRPr>
          </a:p>
          <a:p>
            <a:endParaRPr lang="en-GB" dirty="0"/>
          </a:p>
          <a:p>
            <a:r>
              <a:rPr lang="en-GB" b="1" dirty="0">
                <a:ea typeface="Tahoma"/>
                <a:cs typeface="Gill Sans Light"/>
              </a:rPr>
              <a:t>Loading is done at each session</a:t>
            </a:r>
            <a:r>
              <a:rPr lang="en-GB" dirty="0">
                <a:ea typeface="Tahoma"/>
                <a:cs typeface="Gill Sans Light"/>
              </a:rPr>
              <a:t>, usually at the beginning of a script</a:t>
            </a:r>
            <a:endParaRPr lang="en-GB" dirty="0"/>
          </a:p>
        </p:txBody>
      </p:sp>
    </p:spTree>
    <p:extLst>
      <p:ext uri="{BB962C8B-B14F-4D97-AF65-F5344CB8AC3E}">
        <p14:creationId xmlns:p14="http://schemas.microsoft.com/office/powerpoint/2010/main" val="3668900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A0D4-88D8-19F0-F2E9-419CFD3E56F2}"/>
              </a:ext>
            </a:extLst>
          </p:cNvPr>
          <p:cNvSpPr>
            <a:spLocks noGrp="1"/>
          </p:cNvSpPr>
          <p:nvPr>
            <p:ph type="title"/>
          </p:nvPr>
        </p:nvSpPr>
        <p:spPr/>
        <p:txBody>
          <a:bodyPr/>
          <a:lstStyle/>
          <a:p>
            <a:r>
              <a:rPr lang="en-GB" dirty="0">
                <a:ea typeface="Verdana"/>
                <a:cs typeface="Gill Sans"/>
              </a:rPr>
              <a:t>Session information</a:t>
            </a:r>
            <a:endParaRPr lang="en-GB" dirty="0"/>
          </a:p>
        </p:txBody>
      </p:sp>
      <p:sp>
        <p:nvSpPr>
          <p:cNvPr id="3" name="Text Placeholder 2">
            <a:extLst>
              <a:ext uri="{FF2B5EF4-FFF2-40B4-BE49-F238E27FC236}">
                <a16:creationId xmlns:a16="http://schemas.microsoft.com/office/drawing/2014/main" id="{0B993D3B-9204-D924-CB83-1CD83A44F033}"/>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Getting precise information about your session can be useful for debugging</a:t>
            </a:r>
            <a:endParaRPr lang="en-US" dirty="0"/>
          </a:p>
          <a:p>
            <a:pPr marL="342900" indent="-342900">
              <a:buChar char="•"/>
            </a:pPr>
            <a:r>
              <a:rPr lang="en-GB" dirty="0">
                <a:ea typeface="Tahoma"/>
                <a:cs typeface="Gill Sans Light"/>
              </a:rPr>
              <a:t>This information  is usually required to get help online</a:t>
            </a:r>
          </a:p>
          <a:p>
            <a:pPr marL="342900" indent="-342900">
              <a:buChar char="•"/>
            </a:pPr>
            <a:endParaRPr lang="en-GB" dirty="0">
              <a:ea typeface="Tahoma"/>
              <a:cs typeface="Gill Sans Light"/>
            </a:endParaRPr>
          </a:p>
          <a:p>
            <a:pPr marL="342900" indent="-342900">
              <a:buChar char="•"/>
            </a:pPr>
            <a:r>
              <a:rPr lang="en-GB" err="1">
                <a:latin typeface="Courier New"/>
                <a:ea typeface="Tahoma"/>
                <a:cs typeface="Gill Sans Light"/>
              </a:rPr>
              <a:t>R.version.string</a:t>
            </a:r>
            <a:r>
              <a:rPr lang="en-GB" dirty="0">
                <a:ea typeface="Tahoma"/>
                <a:cs typeface="Gill Sans Light"/>
              </a:rPr>
              <a:t> : prints the </a:t>
            </a:r>
            <a:r>
              <a:rPr lang="en-GB" err="1">
                <a:ea typeface="Tahoma"/>
                <a:cs typeface="Gill Sans Light"/>
              </a:rPr>
              <a:t>curretnly</a:t>
            </a:r>
            <a:r>
              <a:rPr lang="en-GB" dirty="0">
                <a:ea typeface="Tahoma"/>
                <a:cs typeface="Gill Sans Light"/>
              </a:rPr>
              <a:t> used R version</a:t>
            </a:r>
          </a:p>
          <a:p>
            <a:pPr marL="342900" indent="-342900">
              <a:buChar char="•"/>
            </a:pPr>
            <a:r>
              <a:rPr lang="en-GB" err="1">
                <a:latin typeface="Courier New"/>
                <a:ea typeface="Tahoma"/>
                <a:cs typeface="Gill Sans Light"/>
              </a:rPr>
              <a:t>sessionInfo</a:t>
            </a:r>
            <a:r>
              <a:rPr lang="en-GB" dirty="0">
                <a:latin typeface="Courier New"/>
                <a:ea typeface="Tahoma"/>
                <a:cs typeface="Gill Sans Light"/>
              </a:rPr>
              <a:t>() </a:t>
            </a:r>
            <a:r>
              <a:rPr lang="en-GB" dirty="0">
                <a:ea typeface="Tahoma"/>
                <a:cs typeface="Gill Sans Light"/>
              </a:rPr>
              <a:t> : prints version information about R and loaded libraries</a:t>
            </a:r>
          </a:p>
        </p:txBody>
      </p:sp>
    </p:spTree>
    <p:extLst>
      <p:ext uri="{BB962C8B-B14F-4D97-AF65-F5344CB8AC3E}">
        <p14:creationId xmlns:p14="http://schemas.microsoft.com/office/powerpoint/2010/main" val="1363248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5360-5EEC-E720-A6C6-0B25E09CB3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DC0D5-2422-3935-1DE6-780A72272B7E}"/>
              </a:ext>
            </a:extLst>
          </p:cNvPr>
          <p:cNvSpPr>
            <a:spLocks noGrp="1"/>
          </p:cNvSpPr>
          <p:nvPr>
            <p:ph type="title"/>
          </p:nvPr>
        </p:nvSpPr>
        <p:spPr/>
        <p:txBody>
          <a:bodyPr/>
          <a:lstStyle/>
          <a:p>
            <a:pPr marL="815975" lvl="1" indent="-457200" algn="l">
              <a:lnSpc>
                <a:spcPct val="90000"/>
              </a:lnSpc>
              <a:spcBef>
                <a:spcPts val="500"/>
              </a:spcBef>
            </a:pPr>
            <a:r>
              <a:rPr lang="en-GB" sz="3600" dirty="0">
                <a:solidFill>
                  <a:srgbClr val="1E2232"/>
                </a:solidFill>
                <a:latin typeface="Corbel"/>
                <a:ea typeface="Verdana"/>
                <a:cs typeface="Arial"/>
              </a:rPr>
              <a:t>Getting started with the R syntax and Objects</a:t>
            </a:r>
            <a:endParaRPr lang="en-GB"/>
          </a:p>
        </p:txBody>
      </p:sp>
    </p:spTree>
    <p:extLst>
      <p:ext uri="{BB962C8B-B14F-4D97-AF65-F5344CB8AC3E}">
        <p14:creationId xmlns:p14="http://schemas.microsoft.com/office/powerpoint/2010/main" val="243021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A06E-79C6-9955-6D9E-6311EA781534}"/>
              </a:ext>
            </a:extLst>
          </p:cNvPr>
          <p:cNvSpPr>
            <a:spLocks noGrp="1"/>
          </p:cNvSpPr>
          <p:nvPr>
            <p:ph type="title"/>
          </p:nvPr>
        </p:nvSpPr>
        <p:spPr/>
        <p:txBody>
          <a:bodyPr/>
          <a:lstStyle/>
          <a:p>
            <a:r>
              <a:rPr lang="en-GB" dirty="0">
                <a:ea typeface="Verdana"/>
                <a:cs typeface="Gill Sans"/>
              </a:rPr>
              <a:t>Basic data types</a:t>
            </a:r>
            <a:endParaRPr lang="en-GB" dirty="0"/>
          </a:p>
        </p:txBody>
      </p:sp>
      <p:sp>
        <p:nvSpPr>
          <p:cNvPr id="3" name="Text Placeholder 2">
            <a:extLst>
              <a:ext uri="{FF2B5EF4-FFF2-40B4-BE49-F238E27FC236}">
                <a16:creationId xmlns:a16="http://schemas.microsoft.com/office/drawing/2014/main" id="{5F19327E-88A0-C16A-D117-42439A97B776}"/>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b="1" dirty="0">
                <a:ea typeface="Tahoma"/>
                <a:cs typeface="Gill Sans Light"/>
              </a:rPr>
              <a:t>Numeric</a:t>
            </a:r>
            <a:r>
              <a:rPr lang="en-GB" dirty="0">
                <a:ea typeface="Tahoma"/>
                <a:cs typeface="Gill Sans Light"/>
              </a:rPr>
              <a:t>:</a:t>
            </a:r>
            <a:endParaRPr lang="en-US"/>
          </a:p>
          <a:p>
            <a:pPr marL="701675" lvl="1" indent="-342900">
              <a:buFont typeface="Courier New" panose="020B0604020202020204" pitchFamily="34" charset="0"/>
              <a:buChar char="o"/>
            </a:pPr>
            <a:r>
              <a:rPr lang="en-GB">
                <a:ea typeface="Tahoma"/>
                <a:cs typeface="Gill Sans Light"/>
              </a:rPr>
              <a:t>Number, stored with decimal point</a:t>
            </a:r>
          </a:p>
          <a:p>
            <a:pPr marL="701675" lvl="1" indent="-342900">
              <a:buFont typeface="Courier New" panose="020B0604020202020204" pitchFamily="34" charset="0"/>
              <a:buChar char="o"/>
            </a:pPr>
            <a:r>
              <a:rPr lang="en-GB">
                <a:ea typeface="Tahoma"/>
                <a:cs typeface="Gill Sans Light"/>
              </a:rPr>
              <a:t>Examples: 0, 1, 55.2, -11.1111</a:t>
            </a:r>
          </a:p>
          <a:p>
            <a:pPr marL="701675" lvl="1" indent="-342900">
              <a:buFont typeface="Courier New" panose="020B0604020202020204" pitchFamily="34" charset="0"/>
              <a:buChar char="o"/>
            </a:pPr>
            <a:r>
              <a:rPr lang="en-GB">
                <a:ea typeface="Tahoma"/>
                <a:cs typeface="Gill Sans Light"/>
              </a:rPr>
              <a:t>In some context,  this type is labelled "double"</a:t>
            </a:r>
          </a:p>
          <a:p>
            <a:pPr marL="701675" lvl="1" indent="-342900">
              <a:buFont typeface="Courier New" panose="020B0604020202020204" pitchFamily="34" charset="0"/>
              <a:buChar char="o"/>
            </a:pPr>
            <a:r>
              <a:rPr lang="en-GB">
                <a:ea typeface="Tahoma"/>
                <a:cs typeface="Gill Sans Light"/>
              </a:rPr>
              <a:t>Integers, stored without the decimal points, exist but are rarely used</a:t>
            </a:r>
          </a:p>
          <a:p>
            <a:pPr marL="342900" indent="-342900">
              <a:buChar char="•"/>
            </a:pPr>
            <a:r>
              <a:rPr lang="en-GB" b="1" dirty="0">
                <a:ea typeface="Tahoma"/>
                <a:cs typeface="Gill Sans Light"/>
              </a:rPr>
              <a:t>Character</a:t>
            </a:r>
            <a:r>
              <a:rPr lang="en-GB" dirty="0">
                <a:ea typeface="Tahoma"/>
                <a:cs typeface="Gill Sans Light"/>
              </a:rPr>
              <a:t>:</a:t>
            </a:r>
          </a:p>
          <a:p>
            <a:pPr marL="701675" lvl="1" indent="-342900">
              <a:buFont typeface="Courier New" panose="020B0604020202020204" pitchFamily="34" charset="0"/>
              <a:buChar char="o"/>
            </a:pPr>
            <a:r>
              <a:rPr lang="en-GB">
                <a:ea typeface="Tahoma"/>
                <a:cs typeface="Gill Sans Light"/>
              </a:rPr>
              <a:t>Text sequence. Must be enclosed in quotes : " " or ' ' (either work)</a:t>
            </a:r>
          </a:p>
          <a:p>
            <a:pPr marL="701675" lvl="1" indent="-342900">
              <a:buFont typeface="Courier New" panose="020B0604020202020204" pitchFamily="34" charset="0"/>
              <a:buChar char="o"/>
            </a:pPr>
            <a:r>
              <a:rPr lang="en-GB">
                <a:ea typeface="Tahoma"/>
                <a:cs typeface="Gill Sans Light"/>
              </a:rPr>
              <a:t>Examples: "1a++", 'Hello World, "s" , "99"</a:t>
            </a:r>
          </a:p>
          <a:p>
            <a:pPr marL="342900" indent="-342900">
              <a:buChar char="•"/>
            </a:pPr>
            <a:r>
              <a:rPr lang="en-GB" b="1" dirty="0">
                <a:ea typeface="Tahoma"/>
                <a:cs typeface="Gill Sans Light"/>
              </a:rPr>
              <a:t>Logical</a:t>
            </a:r>
            <a:r>
              <a:rPr lang="en-GB" dirty="0">
                <a:ea typeface="Tahoma"/>
                <a:cs typeface="Gill Sans Light"/>
              </a:rPr>
              <a:t>:</a:t>
            </a:r>
          </a:p>
          <a:p>
            <a:pPr marL="701675" lvl="1" indent="-342900">
              <a:buFont typeface="Courier New" panose="020B0604020202020204" pitchFamily="34" charset="0"/>
              <a:buChar char="o"/>
            </a:pPr>
            <a:r>
              <a:rPr lang="en-GB">
                <a:ea typeface="Tahoma"/>
                <a:cs typeface="Gill Sans Light"/>
              </a:rPr>
              <a:t>TRUE or FALSE (all upper case)</a:t>
            </a:r>
            <a:endParaRPr lang="en-GB"/>
          </a:p>
        </p:txBody>
      </p:sp>
    </p:spTree>
    <p:extLst>
      <p:ext uri="{BB962C8B-B14F-4D97-AF65-F5344CB8AC3E}">
        <p14:creationId xmlns:p14="http://schemas.microsoft.com/office/powerpoint/2010/main" val="643961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9EE5-8A82-7973-E106-A45BBFB30C53}"/>
              </a:ext>
            </a:extLst>
          </p:cNvPr>
          <p:cNvSpPr>
            <a:spLocks noGrp="1"/>
          </p:cNvSpPr>
          <p:nvPr>
            <p:ph type="title"/>
          </p:nvPr>
        </p:nvSpPr>
        <p:spPr/>
        <p:txBody>
          <a:bodyPr/>
          <a:lstStyle/>
          <a:p>
            <a:r>
              <a:rPr lang="en-GB" dirty="0">
                <a:ea typeface="Verdana"/>
                <a:cs typeface="Gill Sans"/>
              </a:rPr>
              <a:t>R syntax</a:t>
            </a:r>
            <a:endParaRPr lang="en-GB" dirty="0"/>
          </a:p>
        </p:txBody>
      </p:sp>
      <p:sp>
        <p:nvSpPr>
          <p:cNvPr id="3" name="Text Placeholder 2">
            <a:extLst>
              <a:ext uri="{FF2B5EF4-FFF2-40B4-BE49-F238E27FC236}">
                <a16:creationId xmlns:a16="http://schemas.microsoft.com/office/drawing/2014/main" id="{5B3E5241-2C97-C452-CB41-13125F7075C0}"/>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Case sensitive: R differentiate lower and upper case letters</a:t>
            </a:r>
          </a:p>
          <a:p>
            <a:pPr marL="342900" indent="-342900">
              <a:buChar char="•"/>
            </a:pPr>
            <a:r>
              <a:rPr lang="en-GB" dirty="0">
                <a:ea typeface="Tahoma"/>
                <a:cs typeface="Gill Sans Light"/>
              </a:rPr>
              <a:t>Commands can be separated by a newline or a semicolon ; (but newline are preferred for readability)</a:t>
            </a:r>
          </a:p>
          <a:p>
            <a:pPr marL="342900" indent="-342900">
              <a:buChar char="•"/>
            </a:pPr>
            <a:r>
              <a:rPr lang="en-GB" dirty="0">
                <a:ea typeface="Tahoma"/>
                <a:cs typeface="Gill Sans Light"/>
              </a:rPr>
              <a:t>Long statements can be written on several lines</a:t>
            </a:r>
          </a:p>
          <a:p>
            <a:pPr marL="342900" indent="-342900">
              <a:buChar char="•"/>
            </a:pPr>
            <a:r>
              <a:rPr lang="en-GB" dirty="0">
                <a:ea typeface="Tahoma"/>
                <a:cs typeface="Gill Sans Light"/>
              </a:rPr>
              <a:t>R has no strict rules about the number of spaces around elements. Use your best judgment and be consistent.</a:t>
            </a:r>
          </a:p>
          <a:p>
            <a:pPr marL="342900" indent="-342900">
              <a:buChar char="•"/>
            </a:pPr>
            <a:r>
              <a:rPr lang="en-GB" dirty="0">
                <a:ea typeface="Tahoma"/>
                <a:cs typeface="Gill Sans Light"/>
              </a:rPr>
              <a:t>The # character stands for </a:t>
            </a:r>
            <a:r>
              <a:rPr lang="en-GB" b="1" dirty="0">
                <a:ea typeface="Tahoma"/>
                <a:cs typeface="Gill Sans Light"/>
              </a:rPr>
              <a:t>comments</a:t>
            </a:r>
            <a:endParaRPr lang="en-GB" b="1" dirty="0"/>
          </a:p>
          <a:p>
            <a:pPr marL="342900" indent="-342900">
              <a:buChar char="•"/>
            </a:pPr>
            <a:endParaRPr lang="en-GB" dirty="0"/>
          </a:p>
        </p:txBody>
      </p:sp>
    </p:spTree>
    <p:extLst>
      <p:ext uri="{BB962C8B-B14F-4D97-AF65-F5344CB8AC3E}">
        <p14:creationId xmlns:p14="http://schemas.microsoft.com/office/powerpoint/2010/main" val="3538959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3733-032C-4063-19F5-203227594F38}"/>
              </a:ext>
            </a:extLst>
          </p:cNvPr>
          <p:cNvSpPr>
            <a:spLocks noGrp="1"/>
          </p:cNvSpPr>
          <p:nvPr>
            <p:ph type="title"/>
          </p:nvPr>
        </p:nvSpPr>
        <p:spPr/>
        <p:txBody>
          <a:bodyPr/>
          <a:lstStyle/>
          <a:p>
            <a:r>
              <a:rPr lang="en-GB" dirty="0">
                <a:ea typeface="Verdana"/>
                <a:cs typeface="Gill Sans"/>
              </a:rPr>
              <a:t>R objects</a:t>
            </a:r>
            <a:endParaRPr lang="en-GB" dirty="0"/>
          </a:p>
        </p:txBody>
      </p:sp>
      <p:sp>
        <p:nvSpPr>
          <p:cNvPr id="3" name="Text Placeholder 2">
            <a:extLst>
              <a:ext uri="{FF2B5EF4-FFF2-40B4-BE49-F238E27FC236}">
                <a16:creationId xmlns:a16="http://schemas.microsoft.com/office/drawing/2014/main" id="{A4DA6BF8-1EC2-1191-9F69-7537485D6C3B}"/>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An object is a storage space that contains a value, a data structure, or some code.</a:t>
            </a:r>
          </a:p>
          <a:p>
            <a:r>
              <a:rPr lang="en-GB">
                <a:ea typeface="Tahoma"/>
                <a:cs typeface="Gill Sans Light"/>
              </a:rPr>
              <a:t>Almost everything in R is an object!</a:t>
            </a:r>
          </a:p>
          <a:p>
            <a:pPr marL="342900" indent="-342900">
              <a:buChar char="•"/>
            </a:pPr>
            <a:r>
              <a:rPr lang="en-GB">
                <a:ea typeface="Tahoma"/>
                <a:cs typeface="Gill Sans Light"/>
              </a:rPr>
              <a:t>Variables are object containing data</a:t>
            </a:r>
          </a:p>
          <a:p>
            <a:pPr marL="342900" indent="-342900">
              <a:buChar char="•"/>
            </a:pPr>
            <a:r>
              <a:rPr lang="en-GB" dirty="0">
                <a:ea typeface="Tahoma"/>
                <a:cs typeface="Gill Sans Light"/>
              </a:rPr>
              <a:t>Functions are object containing code</a:t>
            </a:r>
            <a:endParaRPr lang="en-GB" dirty="0"/>
          </a:p>
        </p:txBody>
      </p:sp>
    </p:spTree>
    <p:extLst>
      <p:ext uri="{BB962C8B-B14F-4D97-AF65-F5344CB8AC3E}">
        <p14:creationId xmlns:p14="http://schemas.microsoft.com/office/powerpoint/2010/main" val="2144352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6992-27D7-EB08-823B-DE9C491C3922}"/>
              </a:ext>
            </a:extLst>
          </p:cNvPr>
          <p:cNvSpPr>
            <a:spLocks noGrp="1"/>
          </p:cNvSpPr>
          <p:nvPr>
            <p:ph type="title"/>
          </p:nvPr>
        </p:nvSpPr>
        <p:spPr/>
        <p:txBody>
          <a:bodyPr/>
          <a:lstStyle/>
          <a:p>
            <a:r>
              <a:rPr lang="en-GB" dirty="0">
                <a:ea typeface="Verdana"/>
                <a:cs typeface="Gill Sans"/>
              </a:rPr>
              <a:t>Object name rules</a:t>
            </a:r>
            <a:endParaRPr lang="en-GB" dirty="0"/>
          </a:p>
        </p:txBody>
      </p:sp>
      <p:sp>
        <p:nvSpPr>
          <p:cNvPr id="3" name="Text Placeholder 2">
            <a:extLst>
              <a:ext uri="{FF2B5EF4-FFF2-40B4-BE49-F238E27FC236}">
                <a16:creationId xmlns:a16="http://schemas.microsoft.com/office/drawing/2014/main" id="{EEE2A893-1A60-017A-52A0-702B693DAECF}"/>
              </a:ext>
            </a:extLst>
          </p:cNvPr>
          <p:cNvSpPr>
            <a:spLocks noGrp="1"/>
          </p:cNvSpPr>
          <p:nvPr>
            <p:ph type="body" sz="quarter" idx="11"/>
          </p:nvPr>
        </p:nvSpPr>
        <p:spPr/>
        <p:txBody>
          <a:bodyPr vert="horz" lIns="91440" tIns="45720" rIns="91440" bIns="45720" rtlCol="0" anchor="t">
            <a:normAutofit lnSpcReduction="10000"/>
          </a:bodyPr>
          <a:lstStyle/>
          <a:p>
            <a:pPr marL="342900" indent="-342900">
              <a:buChar char="•"/>
            </a:pPr>
            <a:r>
              <a:rPr lang="en-GB" dirty="0">
                <a:ea typeface="Tahoma"/>
                <a:cs typeface="Gill Sans Light"/>
              </a:rPr>
              <a:t>Letters, numbers, dots . , and underscores _</a:t>
            </a:r>
          </a:p>
          <a:p>
            <a:pPr marL="342900" indent="-342900">
              <a:buChar char="•"/>
            </a:pPr>
            <a:r>
              <a:rPr lang="en-GB" dirty="0">
                <a:ea typeface="Tahoma"/>
                <a:cs typeface="Gill Sans Light"/>
              </a:rPr>
              <a:t>Cannot start with a number</a:t>
            </a:r>
            <a:endParaRPr lang="en-GB" dirty="0"/>
          </a:p>
          <a:p>
            <a:pPr marL="342900" indent="-342900">
              <a:buChar char="•"/>
            </a:pPr>
            <a:r>
              <a:rPr lang="en-GB" dirty="0">
                <a:ea typeface="Tahoma"/>
                <a:cs typeface="Gill Sans Light"/>
              </a:rPr>
              <a:t>Cannot contain operators</a:t>
            </a:r>
          </a:p>
          <a:p>
            <a:pPr marL="342900" indent="-342900">
              <a:buChar char="•"/>
            </a:pPr>
            <a:r>
              <a:rPr lang="en-GB" dirty="0">
                <a:ea typeface="Tahoma"/>
                <a:cs typeface="Gill Sans Light"/>
              </a:rPr>
              <a:t>Best to start with a letter</a:t>
            </a:r>
          </a:p>
          <a:p>
            <a:pPr marL="342900" indent="-342900">
              <a:buChar char="•"/>
            </a:pPr>
            <a:endParaRPr lang="en-GB" dirty="0"/>
          </a:p>
          <a:p>
            <a:r>
              <a:rPr lang="en-GB" dirty="0">
                <a:ea typeface="Tahoma"/>
                <a:cs typeface="Gill Sans Light"/>
              </a:rPr>
              <a:t>Examples:</a:t>
            </a:r>
          </a:p>
          <a:p>
            <a:pPr marL="342900" indent="-342900">
              <a:buChar char="•"/>
            </a:pPr>
            <a:r>
              <a:rPr lang="en-GB" dirty="0">
                <a:latin typeface="Courier New"/>
                <a:ea typeface="Tahoma"/>
                <a:cs typeface="Gill Sans Light"/>
              </a:rPr>
              <a:t>X</a:t>
            </a:r>
            <a:endParaRPr lang="en-GB" dirty="0">
              <a:latin typeface="Courier New"/>
            </a:endParaRPr>
          </a:p>
          <a:p>
            <a:pPr marL="342900" indent="-342900">
              <a:buChar char="•"/>
            </a:pPr>
            <a:r>
              <a:rPr lang="en-GB" dirty="0">
                <a:latin typeface="Courier New"/>
                <a:ea typeface="Tahoma"/>
                <a:cs typeface="Gill Sans Light"/>
              </a:rPr>
              <a:t>mydata1</a:t>
            </a:r>
            <a:endParaRPr lang="en-GB" dirty="0">
              <a:latin typeface="Courier New"/>
            </a:endParaRPr>
          </a:p>
          <a:p>
            <a:pPr marL="342900" indent="-342900">
              <a:buChar char="•"/>
            </a:pPr>
            <a:r>
              <a:rPr lang="en-GB" dirty="0" err="1">
                <a:latin typeface="Courier New"/>
                <a:ea typeface="Tahoma"/>
                <a:cs typeface="Gill Sans Light"/>
              </a:rPr>
              <a:t>mydata.normalized</a:t>
            </a:r>
          </a:p>
          <a:p>
            <a:pPr marL="342900" indent="-342900">
              <a:buChar char="•"/>
            </a:pPr>
            <a:r>
              <a:rPr lang="en-GB" dirty="0" err="1">
                <a:latin typeface="Courier New"/>
                <a:ea typeface="Tahoma"/>
                <a:cs typeface="Gill Sans Light"/>
              </a:rPr>
              <a:t>N_times</a:t>
            </a:r>
            <a:endParaRPr lang="en-GB" dirty="0" err="1">
              <a:latin typeface="Courier New"/>
            </a:endParaRPr>
          </a:p>
        </p:txBody>
      </p:sp>
    </p:spTree>
    <p:extLst>
      <p:ext uri="{BB962C8B-B14F-4D97-AF65-F5344CB8AC3E}">
        <p14:creationId xmlns:p14="http://schemas.microsoft.com/office/powerpoint/2010/main" val="3078371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3CFD-D7D4-573D-08FC-61B7A6E63F70}"/>
              </a:ext>
            </a:extLst>
          </p:cNvPr>
          <p:cNvSpPr>
            <a:spLocks noGrp="1"/>
          </p:cNvSpPr>
          <p:nvPr>
            <p:ph type="title"/>
          </p:nvPr>
        </p:nvSpPr>
        <p:spPr/>
        <p:txBody>
          <a:bodyPr/>
          <a:lstStyle/>
          <a:p>
            <a:r>
              <a:rPr lang="en-GB" dirty="0">
                <a:ea typeface="Verdana"/>
                <a:cs typeface="Gill Sans"/>
              </a:rPr>
              <a:t>The assignment operator</a:t>
            </a:r>
            <a:endParaRPr lang="en-GB" dirty="0"/>
          </a:p>
        </p:txBody>
      </p:sp>
      <p:sp>
        <p:nvSpPr>
          <p:cNvPr id="3" name="Text Placeholder 2">
            <a:extLst>
              <a:ext uri="{FF2B5EF4-FFF2-40B4-BE49-F238E27FC236}">
                <a16:creationId xmlns:a16="http://schemas.microsoft.com/office/drawing/2014/main" id="{BC449067-F367-FA5B-9FAF-8A5B644156C7}"/>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r>
              <a:rPr lang="en-GB" dirty="0">
                <a:ea typeface="Tahoma"/>
                <a:cs typeface="Gill Sans Light"/>
              </a:rPr>
              <a:t>We can use either </a:t>
            </a:r>
            <a:r>
              <a:rPr lang="en-GB" b="1" dirty="0">
                <a:ea typeface="Tahoma"/>
                <a:cs typeface="Gill Sans Light"/>
              </a:rPr>
              <a:t>&lt;-</a:t>
            </a:r>
            <a:r>
              <a:rPr lang="en-GB" dirty="0">
                <a:ea typeface="Tahoma"/>
                <a:cs typeface="Gill Sans Light"/>
              </a:rPr>
              <a:t> or </a:t>
            </a:r>
            <a:r>
              <a:rPr lang="en-GB" b="1" dirty="0">
                <a:ea typeface="Tahoma"/>
                <a:cs typeface="Gill Sans Light"/>
              </a:rPr>
              <a:t>=</a:t>
            </a:r>
            <a:r>
              <a:rPr lang="en-GB" dirty="0">
                <a:ea typeface="Tahoma"/>
                <a:cs typeface="Gill Sans Light"/>
              </a:rPr>
              <a:t> to assign values to object.</a:t>
            </a:r>
          </a:p>
          <a:p>
            <a:r>
              <a:rPr lang="en-GB" dirty="0">
                <a:ea typeface="Tahoma"/>
                <a:cs typeface="Gill Sans Light"/>
              </a:rPr>
              <a:t>Stick to one for consistency.</a:t>
            </a:r>
            <a:endParaRPr lang="en-GB" dirty="0"/>
          </a:p>
          <a:p>
            <a:endParaRPr lang="en-GB" dirty="0">
              <a:ea typeface="Tahoma"/>
              <a:cs typeface="Gill Sans Light"/>
            </a:endParaRPr>
          </a:p>
          <a:p>
            <a:r>
              <a:rPr lang="en-GB" dirty="0">
                <a:latin typeface="Courier New"/>
                <a:ea typeface="Tahoma"/>
                <a:cs typeface="Gill Sans Light"/>
              </a:rPr>
              <a:t>x &lt;- 10 # Create object x, assign value 10 to it</a:t>
            </a:r>
          </a:p>
          <a:p>
            <a:endParaRPr lang="en-GB" dirty="0">
              <a:latin typeface="Courier New"/>
            </a:endParaRPr>
          </a:p>
          <a:p>
            <a:r>
              <a:rPr lang="en-GB" dirty="0">
                <a:latin typeface="Courier New"/>
                <a:ea typeface="Tahoma"/>
                <a:cs typeface="Gill Sans Light"/>
              </a:rPr>
              <a:t>x &lt;- 25 # change the value of x to 25</a:t>
            </a:r>
            <a:endParaRPr lang="en-GB" dirty="0">
              <a:latin typeface="Courier New"/>
            </a:endParaRPr>
          </a:p>
          <a:p>
            <a:endParaRPr lang="en-GB" dirty="0">
              <a:latin typeface="Courier New"/>
            </a:endParaRPr>
          </a:p>
          <a:p>
            <a:r>
              <a:rPr lang="en-GB" err="1">
                <a:latin typeface="Courier New"/>
                <a:ea typeface="Tahoma"/>
                <a:cs typeface="Gill Sans Light"/>
              </a:rPr>
              <a:t>myNumber</a:t>
            </a:r>
            <a:r>
              <a:rPr lang="en-GB" dirty="0">
                <a:latin typeface="Courier New"/>
                <a:ea typeface="Tahoma"/>
                <a:cs typeface="Gill Sans Light"/>
              </a:rPr>
              <a:t> &lt;- 15</a:t>
            </a:r>
            <a:endParaRPr lang="en-GB" dirty="0">
              <a:latin typeface="Courier New"/>
            </a:endParaRPr>
          </a:p>
          <a:p>
            <a:r>
              <a:rPr lang="en-GB" dirty="0">
                <a:latin typeface="Courier New"/>
                <a:ea typeface="Tahoma"/>
                <a:cs typeface="Gill Sans Light"/>
              </a:rPr>
              <a:t>x &lt;- </a:t>
            </a:r>
            <a:r>
              <a:rPr lang="en-GB" dirty="0" err="1">
                <a:latin typeface="Courier New"/>
                <a:ea typeface="Tahoma"/>
                <a:cs typeface="Gill Sans Light"/>
              </a:rPr>
              <a:t>myNumber</a:t>
            </a:r>
            <a:r>
              <a:rPr lang="en-GB" dirty="0">
                <a:latin typeface="Courier New"/>
                <a:ea typeface="Tahoma"/>
                <a:cs typeface="Gill Sans Light"/>
              </a:rPr>
              <a:t> # both x and </a:t>
            </a:r>
            <a:r>
              <a:rPr lang="en-GB" dirty="0" err="1">
                <a:latin typeface="Courier New"/>
                <a:ea typeface="Tahoma"/>
                <a:cs typeface="Gill Sans Light"/>
              </a:rPr>
              <a:t>myNumber</a:t>
            </a:r>
            <a:r>
              <a:rPr lang="en-GB" dirty="0">
                <a:latin typeface="Courier New"/>
                <a:ea typeface="Tahoma"/>
                <a:cs typeface="Gill Sans Light"/>
              </a:rPr>
              <a:t> now contain 15</a:t>
            </a:r>
            <a:endParaRPr lang="en-GB" dirty="0">
              <a:latin typeface="Courier New"/>
            </a:endParaRPr>
          </a:p>
          <a:p>
            <a:endParaRPr lang="en-GB" dirty="0">
              <a:latin typeface="Courier New"/>
            </a:endParaRPr>
          </a:p>
          <a:p>
            <a:r>
              <a:rPr lang="en-GB" dirty="0">
                <a:latin typeface="Courier New"/>
                <a:ea typeface="Tahoma"/>
                <a:cs typeface="Gill Sans Light"/>
              </a:rPr>
              <a:t>x &lt;- x + sqrt(16) # add the square root of 16 to x</a:t>
            </a:r>
          </a:p>
          <a:p>
            <a:endParaRPr lang="en-GB" dirty="0">
              <a:latin typeface="Courier New"/>
            </a:endParaRPr>
          </a:p>
          <a:p>
            <a:endParaRPr lang="en-GB" dirty="0"/>
          </a:p>
        </p:txBody>
      </p:sp>
    </p:spTree>
    <p:extLst>
      <p:ext uri="{BB962C8B-B14F-4D97-AF65-F5344CB8AC3E}">
        <p14:creationId xmlns:p14="http://schemas.microsoft.com/office/powerpoint/2010/main" val="3523835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2D744-307E-96F2-9B72-240749C71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C7FF8-F2EF-BF7C-3BD0-1BFC4CB83F13}"/>
              </a:ext>
            </a:extLst>
          </p:cNvPr>
          <p:cNvSpPr>
            <a:spLocks noGrp="1"/>
          </p:cNvSpPr>
          <p:nvPr>
            <p:ph type="title"/>
          </p:nvPr>
        </p:nvSpPr>
        <p:spPr/>
        <p:txBody>
          <a:bodyPr/>
          <a:lstStyle/>
          <a:p>
            <a:r>
              <a:rPr lang="en-GB" dirty="0">
                <a:ea typeface="Verdana"/>
                <a:cs typeface="Gill Sans"/>
              </a:rPr>
              <a:t>Using functions (I)</a:t>
            </a:r>
            <a:endParaRPr lang="en-US" dirty="0"/>
          </a:p>
        </p:txBody>
      </p:sp>
      <p:sp>
        <p:nvSpPr>
          <p:cNvPr id="3" name="Text Placeholder 2">
            <a:extLst>
              <a:ext uri="{FF2B5EF4-FFF2-40B4-BE49-F238E27FC236}">
                <a16:creationId xmlns:a16="http://schemas.microsoft.com/office/drawing/2014/main" id="{32E72876-BB56-D0C7-D89A-B8B7BD1EB7EF}"/>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pPr marL="342900" indent="-342900">
              <a:buChar char="•"/>
            </a:pPr>
            <a:r>
              <a:rPr lang="en-GB" dirty="0">
                <a:ea typeface="Tahoma"/>
                <a:cs typeface="Gill Sans Light"/>
              </a:rPr>
              <a:t>Functions are called with parentheses () after the number name</a:t>
            </a:r>
          </a:p>
          <a:p>
            <a:pPr marL="342900" indent="-342900">
              <a:buChar char="•"/>
            </a:pPr>
            <a:r>
              <a:rPr lang="en-GB" dirty="0">
                <a:ea typeface="Tahoma"/>
                <a:cs typeface="Gill Sans Light"/>
              </a:rPr>
              <a:t>Arguments are the input </a:t>
            </a:r>
            <a:r>
              <a:rPr lang="en-GB" dirty="0" err="1">
                <a:ea typeface="Tahoma"/>
                <a:cs typeface="Gill Sans Light"/>
              </a:rPr>
              <a:t>ti</a:t>
            </a:r>
            <a:r>
              <a:rPr lang="en-GB" dirty="0">
                <a:ea typeface="Tahoma"/>
                <a:cs typeface="Gill Sans Light"/>
              </a:rPr>
              <a:t> functions, passed inside the ()</a:t>
            </a:r>
          </a:p>
          <a:p>
            <a:pPr lvl="1" indent="0">
              <a:buNone/>
            </a:pPr>
            <a:r>
              <a:rPr lang="en-GB">
                <a:latin typeface="Courier New"/>
                <a:ea typeface="Tahoma"/>
                <a:cs typeface="Gill Sans Light"/>
              </a:rPr>
              <a:t>ls()      # no arguments</a:t>
            </a:r>
          </a:p>
          <a:p>
            <a:pPr lvl="1" indent="0">
              <a:buNone/>
            </a:pPr>
            <a:r>
              <a:rPr lang="en-GB">
                <a:latin typeface="Courier New"/>
                <a:ea typeface="Tahoma"/>
                <a:cs typeface="Gill Sans Light"/>
              </a:rPr>
              <a:t>sqrt(81)  # one argument</a:t>
            </a:r>
          </a:p>
          <a:p>
            <a:pPr lvl="1" indent="0">
              <a:buNone/>
            </a:pPr>
            <a:r>
              <a:rPr lang="en-GB">
                <a:latin typeface="Courier New"/>
                <a:ea typeface="Tahoma"/>
                <a:cs typeface="Gill Sans Light"/>
              </a:rPr>
              <a:t>rep(1, 2) # two arguments, separated by a comma ,</a:t>
            </a:r>
          </a:p>
          <a:p>
            <a:pPr marL="342900" indent="-342900">
              <a:buFont typeface="Arial"/>
              <a:buChar char="•"/>
            </a:pPr>
            <a:r>
              <a:rPr lang="en-GB" dirty="0">
                <a:ea typeface="Tahoma"/>
                <a:cs typeface="Gill Sans Light"/>
              </a:rPr>
              <a:t>Arguments have names which can be used when calling a function</a:t>
            </a:r>
          </a:p>
          <a:p>
            <a:r>
              <a:rPr lang="en-GB" dirty="0">
                <a:latin typeface="Courier New"/>
                <a:ea typeface="Tahoma"/>
                <a:cs typeface="Gill Sans Light"/>
              </a:rPr>
              <a:t> rep(x=1, times=5) # named </a:t>
            </a:r>
            <a:r>
              <a:rPr lang="en-GB" dirty="0" err="1">
                <a:latin typeface="Courier New"/>
                <a:ea typeface="Tahoma"/>
                <a:cs typeface="Gill Sans Light"/>
              </a:rPr>
              <a:t>args</a:t>
            </a:r>
            <a:r>
              <a:rPr lang="en-GB" dirty="0">
                <a:latin typeface="Courier New"/>
                <a:ea typeface="Tahoma"/>
                <a:cs typeface="Gill Sans Light"/>
              </a:rPr>
              <a:t>. Equivalent to rep(1,5)</a:t>
            </a:r>
          </a:p>
          <a:p>
            <a:r>
              <a:rPr lang="en-GB" dirty="0">
                <a:latin typeface="Courier New"/>
                <a:ea typeface="Tahoma"/>
                <a:cs typeface="Gill Sans Light"/>
              </a:rPr>
              <a:t> rep(1, times=5)   # mixed unnamed/named</a:t>
            </a:r>
            <a:endParaRPr lang="en-GB" dirty="0">
              <a:latin typeface="Courier New"/>
            </a:endParaRPr>
          </a:p>
        </p:txBody>
      </p:sp>
      <p:pic>
        <p:nvPicPr>
          <p:cNvPr id="5" name="Image 20" descr="A red and black logo&#10;&#10;Description automatically generated">
            <a:extLst>
              <a:ext uri="{FF2B5EF4-FFF2-40B4-BE49-F238E27FC236}">
                <a16:creationId xmlns:a16="http://schemas.microsoft.com/office/drawing/2014/main" id="{17E76C29-C0C3-0942-37C6-003B6EC3EB13}"/>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38E8C796-B02A-3644-1E08-C3DB49DCA2FB}"/>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Use ?</a:t>
            </a:r>
            <a:r>
              <a:rPr lang="en-GB" sz="2400" b="1" dirty="0" err="1"/>
              <a:t>function_name</a:t>
            </a:r>
            <a:r>
              <a:rPr lang="en-GB" sz="2400" b="1" dirty="0"/>
              <a:t> to check R's help and see which arguments</a:t>
            </a:r>
          </a:p>
          <a:p>
            <a:r>
              <a:rPr lang="en-GB" sz="2400" b="1" dirty="0"/>
              <a:t>a function expects</a:t>
            </a:r>
          </a:p>
        </p:txBody>
      </p:sp>
    </p:spTree>
    <p:extLst>
      <p:ext uri="{BB962C8B-B14F-4D97-AF65-F5344CB8AC3E}">
        <p14:creationId xmlns:p14="http://schemas.microsoft.com/office/powerpoint/2010/main" val="2086438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08FD-7424-0010-8E8A-4B125279A04D}"/>
              </a:ext>
            </a:extLst>
          </p:cNvPr>
          <p:cNvSpPr>
            <a:spLocks noGrp="1"/>
          </p:cNvSpPr>
          <p:nvPr>
            <p:ph type="title"/>
          </p:nvPr>
        </p:nvSpPr>
        <p:spPr/>
        <p:txBody>
          <a:bodyPr/>
          <a:lstStyle/>
          <a:p>
            <a:r>
              <a:rPr lang="en-GB" sz="4800" dirty="0">
                <a:ea typeface="Verdana"/>
                <a:cs typeface="Gill Sans"/>
              </a:rPr>
              <a:t>Introducing Ourselves</a:t>
            </a:r>
            <a:endParaRPr lang="en-GB" sz="4800" dirty="0"/>
          </a:p>
        </p:txBody>
      </p:sp>
    </p:spTree>
    <p:extLst>
      <p:ext uri="{BB962C8B-B14F-4D97-AF65-F5344CB8AC3E}">
        <p14:creationId xmlns:p14="http://schemas.microsoft.com/office/powerpoint/2010/main" val="3967256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BF1E-B71B-DB03-AF79-B1D20C0CF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77144-0CAC-0DA2-130C-3AB7B06A602E}"/>
              </a:ext>
            </a:extLst>
          </p:cNvPr>
          <p:cNvSpPr>
            <a:spLocks noGrp="1"/>
          </p:cNvSpPr>
          <p:nvPr>
            <p:ph type="title"/>
          </p:nvPr>
        </p:nvSpPr>
        <p:spPr/>
        <p:txBody>
          <a:bodyPr/>
          <a:lstStyle/>
          <a:p>
            <a:r>
              <a:rPr lang="en-GB" dirty="0">
                <a:ea typeface="Verdana"/>
                <a:cs typeface="Gill Sans"/>
              </a:rPr>
              <a:t>Using functions (II)</a:t>
            </a:r>
            <a:endParaRPr lang="en-US" dirty="0"/>
          </a:p>
        </p:txBody>
      </p:sp>
      <p:sp>
        <p:nvSpPr>
          <p:cNvPr id="3" name="Text Placeholder 2">
            <a:extLst>
              <a:ext uri="{FF2B5EF4-FFF2-40B4-BE49-F238E27FC236}">
                <a16:creationId xmlns:a16="http://schemas.microsoft.com/office/drawing/2014/main" id="{A947AF10-D569-39B1-E5DA-09DA6DBB7F05}"/>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r>
              <a:rPr lang="en-GB" dirty="0">
                <a:ea typeface="Tahoma"/>
                <a:cs typeface="Gill Sans Light"/>
              </a:rPr>
              <a:t>Many functions take more than one argument</a:t>
            </a:r>
            <a:endParaRPr lang="en-US" dirty="0"/>
          </a:p>
          <a:p>
            <a:pPr marL="342900" indent="-342900">
              <a:buChar char="•"/>
            </a:pPr>
            <a:r>
              <a:rPr lang="en-GB" dirty="0">
                <a:ea typeface="Tahoma"/>
                <a:cs typeface="Gill Sans Light"/>
              </a:rPr>
              <a:t>If unnamed, arguments must be listed in the correct order (association by position)</a:t>
            </a:r>
          </a:p>
          <a:p>
            <a:pPr marL="342900" indent="-342900">
              <a:buChar char="•"/>
            </a:pPr>
            <a:r>
              <a:rPr lang="en-GB" dirty="0">
                <a:ea typeface="Tahoma"/>
                <a:cs typeface="Gill Sans Light"/>
              </a:rPr>
              <a:t>If named, arguments can be passed in arbitrary order (association by name)</a:t>
            </a:r>
          </a:p>
          <a:p>
            <a:endParaRPr lang="en-GB" dirty="0">
              <a:ea typeface="Tahoma"/>
              <a:cs typeface="Gill Sans Light"/>
            </a:endParaRPr>
          </a:p>
          <a:p>
            <a:pPr marL="0" lvl="1" indent="0">
              <a:buNone/>
            </a:pPr>
            <a:r>
              <a:rPr lang="en-GB">
                <a:latin typeface="Courier New"/>
                <a:ea typeface="Tahoma"/>
                <a:cs typeface="Gill Sans Light"/>
              </a:rPr>
              <a:t> </a:t>
            </a:r>
            <a:r>
              <a:rPr lang="en-GB" err="1">
                <a:latin typeface="Courier New"/>
                <a:ea typeface="Tahoma"/>
                <a:cs typeface="Gill Sans Light"/>
              </a:rPr>
              <a:t>write.table</a:t>
            </a:r>
            <a:r>
              <a:rPr lang="en-GB">
                <a:latin typeface="Courier New"/>
                <a:ea typeface="Tahoma"/>
                <a:cs typeface="Gill Sans Light"/>
              </a:rPr>
              <a:t>(object, "outfile.txt" , TRUE)</a:t>
            </a:r>
          </a:p>
          <a:p>
            <a:pPr marL="0" lvl="1" indent="0">
              <a:buNone/>
            </a:pPr>
            <a:r>
              <a:rPr lang="en-GB">
                <a:latin typeface="Courier New"/>
                <a:ea typeface="Tahoma"/>
                <a:cs typeface="Courier New"/>
              </a:rPr>
              <a:t> </a:t>
            </a:r>
            <a:r>
              <a:rPr lang="en-GB" err="1">
                <a:latin typeface="Courier New"/>
                <a:ea typeface="Tahoma"/>
                <a:cs typeface="Courier New"/>
              </a:rPr>
              <a:t>write.table</a:t>
            </a:r>
            <a:r>
              <a:rPr lang="en-GB">
                <a:latin typeface="Courier New"/>
                <a:ea typeface="Tahoma"/>
                <a:cs typeface="Courier New"/>
              </a:rPr>
              <a:t>(object, </a:t>
            </a:r>
            <a:r>
              <a:rPr lang="en-GB" b="1">
                <a:latin typeface="Courier New"/>
                <a:ea typeface="Tahoma"/>
                <a:cs typeface="Courier New"/>
              </a:rPr>
              <a:t>append=</a:t>
            </a:r>
            <a:r>
              <a:rPr lang="en-GB">
                <a:latin typeface="Courier New"/>
                <a:ea typeface="Tahoma"/>
                <a:cs typeface="Courier New"/>
              </a:rPr>
              <a:t>TRUE, </a:t>
            </a:r>
            <a:r>
              <a:rPr lang="en-GB" b="1">
                <a:latin typeface="Courier New"/>
                <a:ea typeface="Tahoma"/>
                <a:cs typeface="Courier New"/>
              </a:rPr>
              <a:t>file=</a:t>
            </a:r>
            <a:r>
              <a:rPr lang="en-GB">
                <a:latin typeface="Courier New"/>
                <a:ea typeface="Tahoma"/>
                <a:cs typeface="Courier New"/>
              </a:rPr>
              <a:t>"outfile.txt")</a:t>
            </a:r>
            <a:endParaRPr lang="en-GB" dirty="0">
              <a:latin typeface="Courier New"/>
            </a:endParaRPr>
          </a:p>
        </p:txBody>
      </p:sp>
    </p:spTree>
    <p:extLst>
      <p:ext uri="{BB962C8B-B14F-4D97-AF65-F5344CB8AC3E}">
        <p14:creationId xmlns:p14="http://schemas.microsoft.com/office/powerpoint/2010/main" val="3059960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2F7F0-B74C-DFD1-1C9C-9D5D404BC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83D07-5501-740B-ACE7-4FB663C7F8D0}"/>
              </a:ext>
            </a:extLst>
          </p:cNvPr>
          <p:cNvSpPr>
            <a:spLocks noGrp="1"/>
          </p:cNvSpPr>
          <p:nvPr>
            <p:ph type="title"/>
          </p:nvPr>
        </p:nvSpPr>
        <p:spPr/>
        <p:txBody>
          <a:bodyPr/>
          <a:lstStyle/>
          <a:p>
            <a:r>
              <a:rPr lang="en-GB" dirty="0">
                <a:ea typeface="Verdana"/>
                <a:cs typeface="Gill Sans"/>
              </a:rPr>
              <a:t>Using functions (III)</a:t>
            </a:r>
            <a:endParaRPr lang="en-US" dirty="0"/>
          </a:p>
        </p:txBody>
      </p:sp>
      <p:sp>
        <p:nvSpPr>
          <p:cNvPr id="3" name="Text Placeholder 2">
            <a:extLst>
              <a:ext uri="{FF2B5EF4-FFF2-40B4-BE49-F238E27FC236}">
                <a16:creationId xmlns:a16="http://schemas.microsoft.com/office/drawing/2014/main" id="{36DF7E5B-BB0E-BD25-55A2-3AFB0E94E18C}"/>
              </a:ext>
            </a:extLst>
          </p:cNvPr>
          <p:cNvSpPr>
            <a:spLocks noGrp="1"/>
          </p:cNvSpPr>
          <p:nvPr>
            <p:ph type="body" sz="quarter" idx="11"/>
          </p:nvPr>
        </p:nvSpPr>
        <p:spPr>
          <a:xfrm>
            <a:off x="838200" y="952500"/>
            <a:ext cx="10515600" cy="5218113"/>
          </a:xfrm>
        </p:spPr>
        <p:txBody>
          <a:bodyPr vert="horz" lIns="91440" tIns="45720" rIns="91440" bIns="45720" rtlCol="0" anchor="t">
            <a:normAutofit/>
          </a:bodyPr>
          <a:lstStyle/>
          <a:p>
            <a:r>
              <a:rPr lang="en-GB" dirty="0">
                <a:ea typeface="Tahoma"/>
                <a:cs typeface="Gill Sans Light"/>
              </a:rPr>
              <a:t>Some functions have arguments with default values</a:t>
            </a:r>
            <a:endParaRPr lang="en-US" dirty="0"/>
          </a:p>
          <a:p>
            <a:r>
              <a:rPr lang="en-GB" dirty="0">
                <a:ea typeface="Tahoma"/>
                <a:cs typeface="Gill Sans Light"/>
              </a:rPr>
              <a:t>Example: </a:t>
            </a:r>
            <a:r>
              <a:rPr lang="en-GB" b="1" dirty="0">
                <a:ea typeface="Tahoma"/>
                <a:cs typeface="Gill Sans Light"/>
              </a:rPr>
              <a:t>round()</a:t>
            </a:r>
            <a:endParaRPr lang="en-GB" dirty="0">
              <a:ea typeface="Tahoma"/>
              <a:cs typeface="Gill Sans Light"/>
            </a:endParaRPr>
          </a:p>
          <a:p>
            <a:r>
              <a:rPr lang="en-GB" dirty="0">
                <a:latin typeface="Courier New"/>
                <a:ea typeface="Tahoma"/>
                <a:cs typeface="Gill Sans Light"/>
              </a:rPr>
              <a:t>Usage (from R help): round(x, digits = 0)</a:t>
            </a:r>
          </a:p>
          <a:p>
            <a:endParaRPr lang="en-GB" dirty="0">
              <a:latin typeface="Courier New"/>
              <a:ea typeface="Tahoma"/>
              <a:cs typeface="Gill Sans Light"/>
            </a:endParaRPr>
          </a:p>
          <a:p>
            <a:pPr marL="342900" indent="-342900">
              <a:buChar char="•"/>
            </a:pPr>
            <a:r>
              <a:rPr lang="en-GB" dirty="0">
                <a:ea typeface="Tahoma"/>
                <a:cs typeface="Gill Sans Light"/>
              </a:rPr>
              <a:t>Arguments with default values can be omitted in the function call.</a:t>
            </a:r>
            <a:endParaRPr lang="en-US" dirty="0"/>
          </a:p>
          <a:p>
            <a:pPr marL="342900" indent="-342900">
              <a:buChar char="•"/>
            </a:pPr>
            <a:r>
              <a:rPr lang="en-GB" dirty="0">
                <a:ea typeface="+mn-lt"/>
                <a:cs typeface="+mn-lt"/>
              </a:rPr>
              <a:t>Arguments without default values cannot be omitted.</a:t>
            </a:r>
            <a:endParaRPr lang="en-US" dirty="0">
              <a:ea typeface="+mn-lt"/>
              <a:cs typeface="+mn-lt"/>
            </a:endParaRPr>
          </a:p>
          <a:p>
            <a:pPr indent="0">
              <a:buFont typeface="Arial" panose="020B0604020202020204" pitchFamily="34" charset="0"/>
              <a:buNone/>
            </a:pPr>
            <a:endParaRPr lang="en-GB" dirty="0">
              <a:latin typeface="Corbel"/>
              <a:ea typeface="Tahoma"/>
              <a:cs typeface="Gill Sans Light"/>
            </a:endParaRPr>
          </a:p>
          <a:p>
            <a:pPr lvl="1" indent="0">
              <a:buNone/>
            </a:pPr>
            <a:r>
              <a:rPr lang="en-GB" sz="2000">
                <a:latin typeface="Courier New"/>
                <a:ea typeface="Tahoma"/>
                <a:cs typeface="Gill Sans Light"/>
              </a:rPr>
              <a:t>round(2.011)      # rounding to 0 digits, the default</a:t>
            </a:r>
          </a:p>
          <a:p>
            <a:pPr lvl="1" indent="0">
              <a:buNone/>
            </a:pPr>
            <a:r>
              <a:rPr lang="en-GB" sz="2000">
                <a:latin typeface="Courier New"/>
                <a:ea typeface="Tahoma"/>
                <a:cs typeface="Gill Sans Light"/>
              </a:rPr>
              <a:t>[1] 2</a:t>
            </a:r>
          </a:p>
          <a:p>
            <a:pPr lvl="1" indent="0">
              <a:buNone/>
            </a:pPr>
            <a:endParaRPr lang="en-GB" sz="2000" dirty="0">
              <a:latin typeface="Courier New"/>
              <a:ea typeface="Tahoma"/>
              <a:cs typeface="Gill Sans Light"/>
            </a:endParaRPr>
          </a:p>
          <a:p>
            <a:pPr lvl="1" indent="0">
              <a:buNone/>
            </a:pPr>
            <a:r>
              <a:rPr lang="en-GB" sz="2000">
                <a:latin typeface="Courier New"/>
                <a:ea typeface="Tahoma"/>
                <a:cs typeface="Gill Sans Light"/>
              </a:rPr>
              <a:t>round(2.011, 2)   # rounding to 2 digits after the decimal point</a:t>
            </a:r>
          </a:p>
          <a:p>
            <a:pPr lvl="1" indent="0">
              <a:buNone/>
            </a:pPr>
            <a:r>
              <a:rPr lang="en-GB" sz="2000">
                <a:latin typeface="Courier New"/>
                <a:ea typeface="Tahoma"/>
                <a:cs typeface="Gill Sans Light"/>
              </a:rPr>
              <a:t>[1] 2.01</a:t>
            </a:r>
            <a:endParaRPr lang="en-GB" sz="2000">
              <a:latin typeface="Courier New"/>
            </a:endParaRPr>
          </a:p>
        </p:txBody>
      </p:sp>
    </p:spTree>
    <p:extLst>
      <p:ext uri="{BB962C8B-B14F-4D97-AF65-F5344CB8AC3E}">
        <p14:creationId xmlns:p14="http://schemas.microsoft.com/office/powerpoint/2010/main" val="1396312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0164-C0B7-B5CF-4C87-30BF700690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2499-86C1-4DDD-18F6-E409DB6DCFD7}"/>
              </a:ext>
            </a:extLst>
          </p:cNvPr>
          <p:cNvSpPr>
            <a:spLocks noGrp="1"/>
          </p:cNvSpPr>
          <p:nvPr>
            <p:ph type="title"/>
          </p:nvPr>
        </p:nvSpPr>
        <p:spPr/>
        <p:txBody>
          <a:bodyPr/>
          <a:lstStyle/>
          <a:p>
            <a:r>
              <a:rPr lang="en-GB" dirty="0">
                <a:ea typeface="Verdana"/>
                <a:cs typeface="Gill Sans"/>
              </a:rPr>
              <a:t>Using functions (IV)</a:t>
            </a:r>
            <a:endParaRPr lang="en-US" dirty="0"/>
          </a:p>
        </p:txBody>
      </p:sp>
      <p:sp>
        <p:nvSpPr>
          <p:cNvPr id="3" name="Text Placeholder 2">
            <a:extLst>
              <a:ext uri="{FF2B5EF4-FFF2-40B4-BE49-F238E27FC236}">
                <a16:creationId xmlns:a16="http://schemas.microsoft.com/office/drawing/2014/main" id="{89440FF4-FD97-EA97-D22D-94DF8D8DAA45}"/>
              </a:ext>
            </a:extLst>
          </p:cNvPr>
          <p:cNvSpPr>
            <a:spLocks noGrp="1"/>
          </p:cNvSpPr>
          <p:nvPr>
            <p:ph type="body" sz="quarter" idx="11"/>
          </p:nvPr>
        </p:nvSpPr>
        <p:spPr>
          <a:xfrm>
            <a:off x="838200" y="1619250"/>
            <a:ext cx="10515600" cy="5218113"/>
          </a:xfrm>
        </p:spPr>
        <p:txBody>
          <a:bodyPr vert="horz" lIns="91440" tIns="45720" rIns="91440" bIns="45720" rtlCol="0" anchor="t">
            <a:normAutofit/>
          </a:bodyPr>
          <a:lstStyle/>
          <a:p>
            <a:endParaRPr lang="en-GB" dirty="0">
              <a:ea typeface="Tahoma"/>
              <a:cs typeface="Gill Sans Light"/>
            </a:endParaRPr>
          </a:p>
          <a:p>
            <a:endParaRPr lang="en-GB" dirty="0">
              <a:ea typeface="Tahoma"/>
              <a:cs typeface="Gill Sans Light"/>
            </a:endParaRPr>
          </a:p>
          <a:p>
            <a:r>
              <a:rPr lang="en-GB" dirty="0">
                <a:latin typeface="Courier New"/>
                <a:ea typeface="Tahoma"/>
                <a:cs typeface="Gill Sans Light"/>
              </a:rPr>
              <a:t>?paste</a:t>
            </a:r>
          </a:p>
          <a:p>
            <a:r>
              <a:rPr lang="en-GB" dirty="0">
                <a:latin typeface="Courier New"/>
                <a:ea typeface="Tahoma"/>
                <a:cs typeface="Gill Sans Light"/>
              </a:rPr>
              <a:t>?round</a:t>
            </a:r>
          </a:p>
          <a:p>
            <a:r>
              <a:rPr lang="en-GB" dirty="0">
                <a:latin typeface="Courier New"/>
                <a:ea typeface="Tahoma"/>
                <a:cs typeface="Gill Sans Light"/>
              </a:rPr>
              <a:t>?sqrt</a:t>
            </a:r>
          </a:p>
          <a:p>
            <a:endParaRPr lang="en-GB" sz="2000" dirty="0">
              <a:latin typeface="Courier New"/>
              <a:ea typeface="Tahoma"/>
              <a:cs typeface="Gill Sans Light"/>
            </a:endParaRPr>
          </a:p>
          <a:p>
            <a:r>
              <a:rPr lang="en-GB" sz="2000" dirty="0">
                <a:ea typeface="Tahoma"/>
                <a:cs typeface="Gill Sans Light"/>
              </a:rPr>
              <a:t>Also, internet is your friend:</a:t>
            </a:r>
            <a:endParaRPr lang="en-US" sz="2000" dirty="0"/>
          </a:p>
          <a:p>
            <a:pPr marL="342900" indent="-342900">
              <a:buChar char="•"/>
            </a:pPr>
            <a:r>
              <a:rPr lang="en-GB" sz="2000" dirty="0">
                <a:ea typeface="Tahoma"/>
                <a:cs typeface="Gill Sans Light"/>
              </a:rPr>
              <a:t>Google "R how to compute square root"</a:t>
            </a:r>
            <a:endParaRPr lang="en-GB" sz="2000" dirty="0"/>
          </a:p>
          <a:p>
            <a:pPr marL="285750" lvl="1" indent="-285750">
              <a:spcBef>
                <a:spcPct val="20000"/>
              </a:spcBef>
              <a:buChar char="•"/>
            </a:pPr>
            <a:r>
              <a:rPr lang="en-US" sz="2000" dirty="0">
                <a:solidFill>
                  <a:srgbClr val="262626"/>
                </a:solidFill>
                <a:ea typeface="+mn-lt"/>
                <a:cs typeface="+mn-lt"/>
                <a:hlinkClick r:id="rId2"/>
              </a:rPr>
              <a:t>https://stackoverflow.com/questions/tagged/r</a:t>
            </a:r>
            <a:endParaRPr lang="en-US" sz="2000">
              <a:solidFill>
                <a:srgbClr val="262626"/>
              </a:solidFill>
              <a:ea typeface="+mn-lt"/>
              <a:cs typeface="+mn-lt"/>
            </a:endParaRPr>
          </a:p>
          <a:p>
            <a:pPr marL="0" lvl="1" indent="0">
              <a:buNone/>
            </a:pPr>
            <a:endParaRPr lang="en-GB" sz="2000">
              <a:latin typeface="Courier New"/>
            </a:endParaRPr>
          </a:p>
        </p:txBody>
      </p:sp>
      <p:pic>
        <p:nvPicPr>
          <p:cNvPr id="5" name="Image 20" descr="A red and black logo&#10;&#10;Description automatically generated">
            <a:extLst>
              <a:ext uri="{FF2B5EF4-FFF2-40B4-BE49-F238E27FC236}">
                <a16:creationId xmlns:a16="http://schemas.microsoft.com/office/drawing/2014/main" id="{5D424568-45EA-5DF2-33E5-2CA5499CEC3D}"/>
              </a:ext>
            </a:extLst>
          </p:cNvPr>
          <p:cNvPicPr>
            <a:picLocks noChangeAspect="1"/>
          </p:cNvPicPr>
          <p:nvPr/>
        </p:nvPicPr>
        <p:blipFill>
          <a:blip r:embed="rId3"/>
          <a:stretch>
            <a:fillRect/>
          </a:stretch>
        </p:blipFill>
        <p:spPr>
          <a:xfrm>
            <a:off x="635903" y="1460078"/>
            <a:ext cx="1067033" cy="823140"/>
          </a:xfrm>
          <a:prstGeom prst="rect">
            <a:avLst/>
          </a:prstGeom>
        </p:spPr>
      </p:pic>
      <p:sp>
        <p:nvSpPr>
          <p:cNvPr id="7" name="TextBox 6">
            <a:extLst>
              <a:ext uri="{FF2B5EF4-FFF2-40B4-BE49-F238E27FC236}">
                <a16:creationId xmlns:a16="http://schemas.microsoft.com/office/drawing/2014/main" id="{595046E0-A1F6-FCC9-9655-8783A1122645}"/>
              </a:ext>
            </a:extLst>
          </p:cNvPr>
          <p:cNvSpPr txBox="1"/>
          <p:nvPr/>
        </p:nvSpPr>
        <p:spPr>
          <a:xfrm>
            <a:off x="1704975" y="1457325"/>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Using and understand the help/documentation is 50% of what makes a programmer</a:t>
            </a:r>
          </a:p>
        </p:txBody>
      </p:sp>
    </p:spTree>
    <p:extLst>
      <p:ext uri="{BB962C8B-B14F-4D97-AF65-F5344CB8AC3E}">
        <p14:creationId xmlns:p14="http://schemas.microsoft.com/office/powerpoint/2010/main" val="1807121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2B882-E82D-984F-B74E-E3D1C85D9D50}"/>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0399E113-668A-684E-1B26-A814A9AA5AF5}"/>
              </a:ext>
            </a:extLst>
          </p:cNvPr>
          <p:cNvSpPr txBox="1">
            <a:spLocks/>
          </p:cNvSpPr>
          <p:nvPr/>
        </p:nvSpPr>
        <p:spPr>
          <a:xfrm>
            <a:off x="838200" y="1123950"/>
            <a:ext cx="10515600" cy="53133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2"/>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2"/>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ea typeface="Tahoma"/>
                <a:cs typeface="Gill Sans Light"/>
              </a:rPr>
              <a:t>Open a new script and save it</a:t>
            </a:r>
          </a:p>
          <a:p>
            <a:endParaRPr lang="en-GB" dirty="0">
              <a:ea typeface="Tahoma"/>
              <a:cs typeface="Gill Sans Light"/>
            </a:endParaRPr>
          </a:p>
          <a:p>
            <a:pPr marL="457200" lvl="1" indent="-457200">
              <a:buFontTx/>
              <a:buAutoNum type="arabicPeriod"/>
            </a:pPr>
            <a:r>
              <a:rPr lang="en-GB" dirty="0">
                <a:ea typeface="Tahoma"/>
                <a:cs typeface="Gill Sans Light"/>
              </a:rPr>
              <a:t>Assign the values 6.7 and 56.3 to variable </a:t>
            </a:r>
            <a:r>
              <a:rPr lang="en-GB" b="1" dirty="0">
                <a:ea typeface="Tahoma"/>
                <a:cs typeface="Gill Sans Light"/>
              </a:rPr>
              <a:t>a</a:t>
            </a:r>
            <a:r>
              <a:rPr lang="en-GB" dirty="0">
                <a:ea typeface="Tahoma"/>
                <a:cs typeface="Gill Sans Light"/>
              </a:rPr>
              <a:t> and </a:t>
            </a:r>
            <a:r>
              <a:rPr lang="en-GB" b="1" dirty="0">
                <a:ea typeface="Tahoma"/>
                <a:cs typeface="Gill Sans Light"/>
              </a:rPr>
              <a:t>b</a:t>
            </a:r>
            <a:r>
              <a:rPr lang="en-GB" dirty="0">
                <a:ea typeface="Tahoma"/>
                <a:cs typeface="Gill Sans Light"/>
              </a:rPr>
              <a:t>, respectively</a:t>
            </a:r>
          </a:p>
          <a:p>
            <a:pPr marL="457200" lvl="1" indent="-457200">
              <a:buFontTx/>
              <a:buAutoNum type="arabicPeriod"/>
            </a:pPr>
            <a:r>
              <a:rPr lang="en-GB" dirty="0">
                <a:ea typeface="Tahoma"/>
                <a:cs typeface="Gill Sans Light"/>
              </a:rPr>
              <a:t>Calculate (2*a)/b+(a*b) and assign the result to variable </a:t>
            </a:r>
            <a:r>
              <a:rPr lang="en-GB" b="1" dirty="0">
                <a:ea typeface="Tahoma"/>
                <a:cs typeface="Gill Sans Light"/>
              </a:rPr>
              <a:t>x</a:t>
            </a:r>
            <a:r>
              <a:rPr lang="en-GB" dirty="0">
                <a:ea typeface="Tahoma"/>
                <a:cs typeface="Gill Sans Light"/>
              </a:rPr>
              <a:t>. Display the content of </a:t>
            </a:r>
            <a:endParaRPr lang="en-GB"/>
          </a:p>
          <a:p>
            <a:pPr marL="457200" lvl="1" indent="-457200">
              <a:buFontTx/>
              <a:buAutoNum type="arabicPeriod"/>
            </a:pPr>
            <a:r>
              <a:rPr lang="en-GB" dirty="0">
                <a:ea typeface="Tahoma"/>
                <a:cs typeface="Gill Sans Light"/>
              </a:rPr>
              <a:t>Find out how to compute the square root of variables. Compute the square root of </a:t>
            </a:r>
            <a:r>
              <a:rPr lang="en-GB" b="1" dirty="0">
                <a:ea typeface="Tahoma"/>
                <a:cs typeface="Gill Sans Light"/>
              </a:rPr>
              <a:t>a</a:t>
            </a:r>
            <a:r>
              <a:rPr lang="en-GB" dirty="0">
                <a:ea typeface="Tahoma"/>
                <a:cs typeface="Gill Sans Light"/>
              </a:rPr>
              <a:t>, of </a:t>
            </a:r>
            <a:r>
              <a:rPr lang="en-GB" b="1" dirty="0">
                <a:ea typeface="Tahoma"/>
                <a:cs typeface="Gill Sans Light"/>
              </a:rPr>
              <a:t>b</a:t>
            </a:r>
            <a:r>
              <a:rPr lang="en-GB" dirty="0">
                <a:ea typeface="Tahoma"/>
                <a:cs typeface="Gill Sans Light"/>
              </a:rPr>
              <a:t>, and of </a:t>
            </a:r>
            <a:r>
              <a:rPr lang="en-GB" b="1" dirty="0">
                <a:ea typeface="Tahoma"/>
                <a:cs typeface="Gill Sans Light"/>
              </a:rPr>
              <a:t>a/b</a:t>
            </a:r>
          </a:p>
          <a:p>
            <a:pPr marL="457200" lvl="1" indent="-457200">
              <a:buFontTx/>
              <a:buAutoNum type="arabicPeriod"/>
            </a:pPr>
            <a:r>
              <a:rPr lang="en-GB" dirty="0">
                <a:ea typeface="Tahoma"/>
                <a:cs typeface="Gill Sans Light"/>
              </a:rPr>
              <a:t>Calculate:</a:t>
            </a:r>
            <a:endParaRPr lang="en-GB" dirty="0"/>
          </a:p>
          <a:p>
            <a:pPr marL="457200" lvl="2" indent="-457200">
              <a:buFont typeface="Wingdings"/>
              <a:buChar char="§"/>
            </a:pPr>
            <a:r>
              <a:rPr lang="en-GB" dirty="0">
                <a:ea typeface="Tahoma"/>
                <a:cs typeface="Gill Sans Light"/>
              </a:rPr>
              <a:t>the logarithm of </a:t>
            </a:r>
            <a:r>
              <a:rPr lang="en-GB" b="1" dirty="0">
                <a:ea typeface="Tahoma"/>
                <a:cs typeface="Gill Sans Light"/>
              </a:rPr>
              <a:t>x</a:t>
            </a:r>
          </a:p>
          <a:p>
            <a:pPr marL="457200" lvl="2" indent="-457200">
              <a:buFont typeface="Wingdings"/>
              <a:buChar char="§"/>
            </a:pPr>
            <a:r>
              <a:rPr lang="en-GB" dirty="0">
                <a:ea typeface="Tahoma"/>
                <a:cs typeface="Gill Sans Light"/>
              </a:rPr>
              <a:t>the logarithm in base 2 of </a:t>
            </a:r>
            <a:r>
              <a:rPr lang="en-GB" b="1" dirty="0">
                <a:ea typeface="Tahoma"/>
                <a:cs typeface="Gill Sans Light"/>
              </a:rPr>
              <a:t>x</a:t>
            </a:r>
            <a:endParaRPr lang="en-GB" b="1" dirty="0"/>
          </a:p>
        </p:txBody>
      </p:sp>
      <p:sp>
        <p:nvSpPr>
          <p:cNvPr id="8" name="Title 1">
            <a:extLst>
              <a:ext uri="{FF2B5EF4-FFF2-40B4-BE49-F238E27FC236}">
                <a16:creationId xmlns:a16="http://schemas.microsoft.com/office/drawing/2014/main" id="{5D6C22E6-09A7-1323-A1A9-1EEC620A9A98}"/>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- 3</a:t>
            </a:r>
            <a:endParaRPr lang="en-US" dirty="0"/>
          </a:p>
        </p:txBody>
      </p:sp>
    </p:spTree>
    <p:extLst>
      <p:ext uri="{BB962C8B-B14F-4D97-AF65-F5344CB8AC3E}">
        <p14:creationId xmlns:p14="http://schemas.microsoft.com/office/powerpoint/2010/main" val="3179030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4BFC-C821-577F-E95B-E6C6476707C5}"/>
              </a:ext>
            </a:extLst>
          </p:cNvPr>
          <p:cNvSpPr>
            <a:spLocks noGrp="1"/>
          </p:cNvSpPr>
          <p:nvPr>
            <p:ph type="title"/>
          </p:nvPr>
        </p:nvSpPr>
        <p:spPr/>
        <p:txBody>
          <a:bodyPr/>
          <a:lstStyle/>
          <a:p>
            <a:r>
              <a:rPr lang="en-GB" dirty="0">
                <a:ea typeface="Verdana"/>
                <a:cs typeface="Gill Sans"/>
              </a:rPr>
              <a:t>Common Object Classes</a:t>
            </a:r>
            <a:endParaRPr lang="en-GB" dirty="0"/>
          </a:p>
        </p:txBody>
      </p:sp>
      <p:sp>
        <p:nvSpPr>
          <p:cNvPr id="4" name="Subtitle 3">
            <a:extLst>
              <a:ext uri="{FF2B5EF4-FFF2-40B4-BE49-F238E27FC236}">
                <a16:creationId xmlns:a16="http://schemas.microsoft.com/office/drawing/2014/main" id="{2C2ADF73-AFD6-65F7-1956-7E1D5D3109B8}"/>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b="1" dirty="0">
                <a:ea typeface="Tahoma"/>
                <a:cs typeface="Gill Sans Light"/>
              </a:rPr>
              <a:t>vector</a:t>
            </a:r>
            <a:r>
              <a:rPr lang="en-GB" dirty="0">
                <a:ea typeface="Tahoma"/>
                <a:cs typeface="Gill Sans Light"/>
              </a:rPr>
              <a:t>: a series of data, all of the same type</a:t>
            </a:r>
            <a:endParaRPr lang="en-US" dirty="0"/>
          </a:p>
          <a:p>
            <a:pPr marL="342900" indent="-342900">
              <a:buChar char="•"/>
            </a:pPr>
            <a:r>
              <a:rPr lang="en-GB" b="1" dirty="0">
                <a:ea typeface="Tahoma"/>
                <a:cs typeface="Gill Sans Light"/>
              </a:rPr>
              <a:t>matrix</a:t>
            </a:r>
            <a:r>
              <a:rPr lang="en-GB" dirty="0">
                <a:ea typeface="Tahoma"/>
                <a:cs typeface="Gill Sans Light"/>
              </a:rPr>
              <a:t>: multiple columns of the same length and data type</a:t>
            </a:r>
            <a:endParaRPr lang="en-GB" dirty="0"/>
          </a:p>
          <a:p>
            <a:pPr marL="342900" indent="-342900">
              <a:buChar char="•"/>
            </a:pPr>
            <a:r>
              <a:rPr lang="en-GB" b="1" dirty="0">
                <a:ea typeface="Tahoma"/>
                <a:cs typeface="Gill Sans Light"/>
              </a:rPr>
              <a:t>data frame</a:t>
            </a:r>
            <a:r>
              <a:rPr lang="en-GB" dirty="0">
                <a:ea typeface="Tahoma"/>
                <a:cs typeface="Gill Sans Light"/>
              </a:rPr>
              <a:t>: multiple columns of the same length, but each with their data type</a:t>
            </a:r>
          </a:p>
          <a:p>
            <a:pPr marL="342900" indent="-342900">
              <a:buChar char="•"/>
            </a:pPr>
            <a:r>
              <a:rPr lang="en-GB" b="1" dirty="0">
                <a:ea typeface="Tahoma"/>
                <a:cs typeface="Gill Sans Light"/>
              </a:rPr>
              <a:t>list</a:t>
            </a:r>
            <a:r>
              <a:rPr lang="en-GB" dirty="0">
                <a:ea typeface="Tahoma"/>
                <a:cs typeface="Gill Sans Light"/>
              </a:rPr>
              <a:t>: collection of objects; can be of different classes and sizes</a:t>
            </a:r>
          </a:p>
          <a:p>
            <a:pPr marL="342900" indent="-342900">
              <a:buChar char="•"/>
            </a:pPr>
            <a:endParaRPr lang="en-GB" dirty="0">
              <a:ea typeface="Tahoma"/>
              <a:cs typeface="Gill Sans Light"/>
            </a:endParaRPr>
          </a:p>
          <a:p>
            <a:pPr marL="342900" indent="-342900">
              <a:buChar char="•"/>
            </a:pPr>
            <a:r>
              <a:rPr lang="en-GB" b="1" dirty="0">
                <a:ea typeface="Tahoma"/>
                <a:cs typeface="Gill Sans Light"/>
              </a:rPr>
              <a:t>function</a:t>
            </a:r>
            <a:r>
              <a:rPr lang="en-GB" dirty="0">
                <a:ea typeface="Tahoma"/>
                <a:cs typeface="Gill Sans Light"/>
              </a:rPr>
              <a:t>: a command to perform a specific task</a:t>
            </a:r>
          </a:p>
        </p:txBody>
      </p:sp>
    </p:spTree>
    <p:extLst>
      <p:ext uri="{BB962C8B-B14F-4D97-AF65-F5344CB8AC3E}">
        <p14:creationId xmlns:p14="http://schemas.microsoft.com/office/powerpoint/2010/main" val="1489253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57CD6-CE5F-E225-5A44-4EB85A8D4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2A4D6-A077-085E-4D5F-C15A6A993F4A}"/>
              </a:ext>
            </a:extLst>
          </p:cNvPr>
          <p:cNvSpPr>
            <a:spLocks noGrp="1"/>
          </p:cNvSpPr>
          <p:nvPr>
            <p:ph type="title"/>
          </p:nvPr>
        </p:nvSpPr>
        <p:spPr/>
        <p:txBody>
          <a:bodyPr/>
          <a:lstStyle/>
          <a:p>
            <a:r>
              <a:rPr lang="en-GB" dirty="0">
                <a:ea typeface="Verdana"/>
                <a:cs typeface="Gill Sans"/>
              </a:rPr>
              <a:t>Common Object Classes</a:t>
            </a:r>
            <a:endParaRPr lang="en-GB" dirty="0"/>
          </a:p>
        </p:txBody>
      </p:sp>
      <p:pic>
        <p:nvPicPr>
          <p:cNvPr id="6" name="Picture 5" descr="Capture d’écran 2015-11-18 à 11.00.35.png">
            <a:extLst>
              <a:ext uri="{FF2B5EF4-FFF2-40B4-BE49-F238E27FC236}">
                <a16:creationId xmlns:a16="http://schemas.microsoft.com/office/drawing/2014/main" id="{76B4C436-B4D3-E034-EC5E-9CB80A76A2B8}"/>
              </a:ext>
            </a:extLst>
          </p:cNvPr>
          <p:cNvPicPr>
            <a:picLocks noChangeAspect="1"/>
          </p:cNvPicPr>
          <p:nvPr/>
        </p:nvPicPr>
        <p:blipFill>
          <a:blip r:embed="rId2"/>
          <a:stretch>
            <a:fillRect/>
          </a:stretch>
        </p:blipFill>
        <p:spPr>
          <a:xfrm>
            <a:off x="600075" y="709613"/>
            <a:ext cx="9867900" cy="5895975"/>
          </a:xfrm>
          <a:prstGeom prst="rect">
            <a:avLst/>
          </a:prstGeom>
        </p:spPr>
      </p:pic>
    </p:spTree>
    <p:extLst>
      <p:ext uri="{BB962C8B-B14F-4D97-AF65-F5344CB8AC3E}">
        <p14:creationId xmlns:p14="http://schemas.microsoft.com/office/powerpoint/2010/main" val="1307645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D0CC-10BE-1B89-5277-FEB3A95E1A37}"/>
              </a:ext>
            </a:extLst>
          </p:cNvPr>
          <p:cNvSpPr>
            <a:spLocks noGrp="1"/>
          </p:cNvSpPr>
          <p:nvPr>
            <p:ph type="title"/>
          </p:nvPr>
        </p:nvSpPr>
        <p:spPr/>
        <p:txBody>
          <a:bodyPr/>
          <a:lstStyle/>
          <a:p>
            <a:r>
              <a:rPr lang="en-GB" dirty="0">
                <a:ea typeface="Verdana"/>
                <a:cs typeface="Gill Sans"/>
              </a:rPr>
              <a:t>Vectors: simple usage</a:t>
            </a:r>
            <a:endParaRPr lang="en-GB" dirty="0"/>
          </a:p>
        </p:txBody>
      </p:sp>
      <p:sp>
        <p:nvSpPr>
          <p:cNvPr id="3" name="Text Placeholder 2">
            <a:extLst>
              <a:ext uri="{FF2B5EF4-FFF2-40B4-BE49-F238E27FC236}">
                <a16:creationId xmlns:a16="http://schemas.microsoft.com/office/drawing/2014/main" id="{C40C6D4B-6DE4-CD60-325A-7ACC3DEBE5A8}"/>
              </a:ext>
            </a:extLst>
          </p:cNvPr>
          <p:cNvSpPr>
            <a:spLocks noGrp="1"/>
          </p:cNvSpPr>
          <p:nvPr>
            <p:ph type="body" sz="quarter" idx="11"/>
          </p:nvPr>
        </p:nvSpPr>
        <p:spPr/>
        <p:txBody>
          <a:bodyPr vert="horz" lIns="91440" tIns="45720" rIns="91440" bIns="45720" rtlCol="0" anchor="t">
            <a:normAutofit fontScale="92500" lnSpcReduction="10000"/>
          </a:bodyPr>
          <a:lstStyle/>
          <a:p>
            <a:r>
              <a:rPr lang="en-GB" dirty="0">
                <a:ea typeface="Tahoma"/>
                <a:cs typeface="Gill Sans Light"/>
              </a:rPr>
              <a:t>Create a vector using </a:t>
            </a:r>
            <a:r>
              <a:rPr lang="en-GB" dirty="0">
                <a:latin typeface="Courier New"/>
                <a:ea typeface="Tahoma"/>
                <a:cs typeface="Gill Sans Light"/>
              </a:rPr>
              <a:t>c()</a:t>
            </a:r>
            <a:r>
              <a:rPr lang="en-GB" dirty="0">
                <a:ea typeface="Tahoma"/>
                <a:cs typeface="Gill Sans Light"/>
              </a:rPr>
              <a:t> :</a:t>
            </a:r>
            <a:endParaRPr lang="en-GB" dirty="0"/>
          </a:p>
          <a:p>
            <a:r>
              <a:rPr lang="en-GB" dirty="0">
                <a:latin typeface="Courier New"/>
                <a:ea typeface="Tahoma"/>
                <a:cs typeface="Gill Sans Light"/>
              </a:rPr>
              <a:t>height &lt;- c(180, 167, 199)  </a:t>
            </a:r>
            <a:r>
              <a:rPr lang="en-GB" b="1" dirty="0">
                <a:solidFill>
                  <a:schemeClr val="accent4"/>
                </a:solidFill>
                <a:latin typeface="Courier New"/>
                <a:ea typeface="Tahoma"/>
                <a:cs typeface="Gill Sans Light"/>
              </a:rPr>
              <a:t># c() is for concatenate</a:t>
            </a:r>
            <a:endParaRPr lang="en-GB" b="1">
              <a:solidFill>
                <a:schemeClr val="accent4"/>
              </a:solidFill>
              <a:latin typeface="Courier New"/>
            </a:endParaRPr>
          </a:p>
          <a:p>
            <a:endParaRPr lang="en-GB" dirty="0"/>
          </a:p>
          <a:p>
            <a:r>
              <a:rPr lang="en-GB" dirty="0">
                <a:ea typeface="Tahoma"/>
                <a:cs typeface="Gill Sans Light"/>
              </a:rPr>
              <a:t>Create a named vector:</a:t>
            </a:r>
          </a:p>
          <a:p>
            <a:r>
              <a:rPr lang="en-GB" dirty="0">
                <a:latin typeface="Courier New"/>
                <a:ea typeface="Tahoma"/>
                <a:cs typeface="Gill Sans Light"/>
              </a:rPr>
              <a:t>height &lt;- c(Mia=180, Paul=167, Ed=199)</a:t>
            </a:r>
            <a:endParaRPr lang="en-GB" dirty="0">
              <a:latin typeface="Courier New"/>
            </a:endParaRPr>
          </a:p>
          <a:p>
            <a:endParaRPr lang="en-GB" dirty="0"/>
          </a:p>
          <a:p>
            <a:r>
              <a:rPr lang="en-GB" dirty="0">
                <a:ea typeface="Tahoma"/>
                <a:cs typeface="Gill Sans Light"/>
              </a:rPr>
              <a:t>Access elements with </a:t>
            </a:r>
            <a:r>
              <a:rPr lang="en-GB" dirty="0">
                <a:latin typeface="Courier New"/>
                <a:ea typeface="Tahoma"/>
                <a:cs typeface="Gill Sans Light"/>
              </a:rPr>
              <a:t>[]</a:t>
            </a:r>
            <a:r>
              <a:rPr lang="en-GB" dirty="0">
                <a:ea typeface="Tahoma"/>
                <a:cs typeface="Gill Sans Light"/>
              </a:rPr>
              <a:t>:</a:t>
            </a:r>
          </a:p>
          <a:p>
            <a:r>
              <a:rPr lang="en-GB" dirty="0">
                <a:latin typeface="Courier New"/>
                <a:ea typeface="Tahoma"/>
                <a:cs typeface="Gill Sans Light"/>
              </a:rPr>
              <a:t>height[1]           </a:t>
            </a:r>
            <a:r>
              <a:rPr lang="en-GB" b="1" dirty="0">
                <a:solidFill>
                  <a:schemeClr val="accent4"/>
                </a:solidFill>
                <a:latin typeface="Courier New"/>
                <a:ea typeface="Tahoma"/>
                <a:cs typeface="Gill Sans Light"/>
              </a:rPr>
              <a:t># get the first element</a:t>
            </a:r>
            <a:endParaRPr lang="en-GB" b="1">
              <a:solidFill>
                <a:schemeClr val="accent4"/>
              </a:solidFill>
              <a:latin typeface="Courier New"/>
            </a:endParaRPr>
          </a:p>
          <a:p>
            <a:r>
              <a:rPr lang="en-GB" dirty="0">
                <a:latin typeface="Courier New"/>
                <a:ea typeface="Tahoma"/>
                <a:cs typeface="Gill Sans Light"/>
              </a:rPr>
              <a:t>height["Paul"]      </a:t>
            </a:r>
            <a:r>
              <a:rPr lang="en-GB" b="1" dirty="0">
                <a:solidFill>
                  <a:schemeClr val="accent4"/>
                </a:solidFill>
                <a:latin typeface="Courier New"/>
                <a:ea typeface="Tahoma"/>
                <a:cs typeface="Gill Sans Light"/>
              </a:rPr>
              <a:t># get the element named Paul</a:t>
            </a:r>
            <a:endParaRPr lang="en-GB" b="1" dirty="0">
              <a:solidFill>
                <a:schemeClr val="accent4"/>
              </a:solidFill>
              <a:latin typeface="Courier New"/>
            </a:endParaRPr>
          </a:p>
          <a:p>
            <a:endParaRPr lang="en-GB" dirty="0"/>
          </a:p>
          <a:p>
            <a:r>
              <a:rPr lang="en-GB" dirty="0">
                <a:latin typeface="Courier New"/>
                <a:ea typeface="Tahoma"/>
                <a:cs typeface="Gill Sans Light"/>
              </a:rPr>
              <a:t>height[ c(1,3) ]    </a:t>
            </a:r>
            <a:r>
              <a:rPr lang="en-GB" b="1" dirty="0">
                <a:solidFill>
                  <a:schemeClr val="accent4"/>
                </a:solidFill>
                <a:latin typeface="Courier New"/>
                <a:ea typeface="Tahoma"/>
                <a:cs typeface="Gill Sans Light"/>
              </a:rPr>
              <a:t># get the 1st and 3rd element</a:t>
            </a:r>
            <a:endParaRPr lang="en-GB" b="1" dirty="0">
              <a:solidFill>
                <a:schemeClr val="accent4"/>
              </a:solidFill>
              <a:latin typeface="Courier New"/>
            </a:endParaRPr>
          </a:p>
        </p:txBody>
      </p:sp>
    </p:spTree>
    <p:extLst>
      <p:ext uri="{BB962C8B-B14F-4D97-AF65-F5344CB8AC3E}">
        <p14:creationId xmlns:p14="http://schemas.microsoft.com/office/powerpoint/2010/main" val="1193267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718B0-E46B-8E03-047F-35AE688CEDEE}"/>
              </a:ext>
            </a:extLst>
          </p:cNvPr>
          <p:cNvSpPr>
            <a:spLocks noGrp="1"/>
          </p:cNvSpPr>
          <p:nvPr>
            <p:ph type="title"/>
          </p:nvPr>
        </p:nvSpPr>
        <p:spPr/>
        <p:txBody>
          <a:bodyPr/>
          <a:lstStyle/>
          <a:p>
            <a:r>
              <a:rPr lang="en-GB" dirty="0">
                <a:ea typeface="Verdana"/>
                <a:cs typeface="Gill Sans"/>
              </a:rPr>
              <a:t>Vectors: more creation recipes</a:t>
            </a:r>
            <a:endParaRPr lang="en-GB" dirty="0"/>
          </a:p>
        </p:txBody>
      </p:sp>
      <p:sp>
        <p:nvSpPr>
          <p:cNvPr id="3" name="Text Placeholder 2">
            <a:extLst>
              <a:ext uri="{FF2B5EF4-FFF2-40B4-BE49-F238E27FC236}">
                <a16:creationId xmlns:a16="http://schemas.microsoft.com/office/drawing/2014/main" id="{6467E299-59FA-3AA2-45A0-D8699BF0EECA}"/>
              </a:ext>
            </a:extLst>
          </p:cNvPr>
          <p:cNvSpPr>
            <a:spLocks noGrp="1"/>
          </p:cNvSpPr>
          <p:nvPr>
            <p:ph type="body" sz="quarter" idx="11"/>
          </p:nvPr>
        </p:nvSpPr>
        <p:spPr>
          <a:xfrm>
            <a:off x="838200" y="1666875"/>
            <a:ext cx="10515600" cy="4503738"/>
          </a:xfrm>
        </p:spPr>
        <p:txBody>
          <a:bodyPr vert="horz" lIns="91440" tIns="45720" rIns="91440" bIns="45720" rtlCol="0" anchor="t">
            <a:normAutofit fontScale="92500" lnSpcReduction="20000"/>
          </a:bodyPr>
          <a:lstStyle/>
          <a:p>
            <a:r>
              <a:rPr lang="en-GB" dirty="0">
                <a:latin typeface="Courier New"/>
                <a:ea typeface="Tahoma"/>
                <a:cs typeface="Gill Sans Light"/>
              </a:rPr>
              <a:t>a &lt;- 1:10         </a:t>
            </a:r>
            <a:r>
              <a:rPr lang="en-GB" b="1" dirty="0">
                <a:solidFill>
                  <a:schemeClr val="accent4"/>
                </a:solidFill>
                <a:latin typeface="Courier New"/>
                <a:ea typeface="Tahoma"/>
                <a:cs typeface="Gill Sans Light"/>
              </a:rPr>
              <a:t># the : operator</a:t>
            </a:r>
            <a:endParaRPr lang="en-GB" b="1">
              <a:solidFill>
                <a:schemeClr val="accent4"/>
              </a:solidFill>
              <a:latin typeface="Courier New"/>
            </a:endParaRPr>
          </a:p>
          <a:p>
            <a:r>
              <a:rPr lang="en-GB" dirty="0">
                <a:latin typeface="Courier New"/>
                <a:ea typeface="Tahoma"/>
                <a:cs typeface="Gill Sans Light"/>
              </a:rPr>
              <a:t>  1 2 3 4 5 6 7 8 9 10</a:t>
            </a:r>
          </a:p>
          <a:p>
            <a:endParaRPr lang="en-GB" dirty="0">
              <a:latin typeface="Courier New"/>
              <a:ea typeface="Tahoma"/>
              <a:cs typeface="Gill Sans Light"/>
            </a:endParaRPr>
          </a:p>
          <a:p>
            <a:r>
              <a:rPr lang="en-GB" dirty="0">
                <a:latin typeface="Courier New"/>
                <a:ea typeface="Tahoma"/>
                <a:cs typeface="Gill Sans Light"/>
              </a:rPr>
              <a:t>s &lt;- </a:t>
            </a:r>
            <a:r>
              <a:rPr lang="en-GB" err="1">
                <a:latin typeface="Courier New"/>
                <a:ea typeface="Tahoma"/>
                <a:cs typeface="Gill Sans Light"/>
              </a:rPr>
              <a:t>seq</a:t>
            </a:r>
            <a:r>
              <a:rPr lang="en-GB" dirty="0">
                <a:latin typeface="Courier New"/>
                <a:ea typeface="Tahoma"/>
                <a:cs typeface="Gill Sans Light"/>
              </a:rPr>
              <a:t>(0,2,0.5) </a:t>
            </a:r>
            <a:r>
              <a:rPr lang="en-GB" b="1" dirty="0">
                <a:solidFill>
                  <a:schemeClr val="accent4"/>
                </a:solidFill>
                <a:latin typeface="Courier New"/>
                <a:ea typeface="Tahoma"/>
                <a:cs typeface="Gill Sans Light"/>
              </a:rPr>
              <a:t># </a:t>
            </a:r>
            <a:r>
              <a:rPr lang="en-GB" b="1" err="1">
                <a:solidFill>
                  <a:schemeClr val="accent4"/>
                </a:solidFill>
                <a:latin typeface="Courier New"/>
                <a:ea typeface="Tahoma"/>
                <a:cs typeface="Gill Sans Light"/>
              </a:rPr>
              <a:t>seq</a:t>
            </a:r>
            <a:r>
              <a:rPr lang="en-GB" b="1" dirty="0">
                <a:solidFill>
                  <a:schemeClr val="accent4"/>
                </a:solidFill>
                <a:latin typeface="Courier New"/>
                <a:ea typeface="Tahoma"/>
                <a:cs typeface="Gill Sans Light"/>
              </a:rPr>
              <a:t>: from 0 to 2 by increment of 0.5</a:t>
            </a:r>
          </a:p>
          <a:p>
            <a:r>
              <a:rPr lang="en-GB" dirty="0">
                <a:latin typeface="Courier New"/>
                <a:ea typeface="Tahoma"/>
                <a:cs typeface="Gill Sans Light"/>
              </a:rPr>
              <a:t>  0.0 0.5 1.0 1.5 2.0</a:t>
            </a:r>
          </a:p>
          <a:p>
            <a:endParaRPr lang="en-GB" dirty="0">
              <a:latin typeface="Courier New"/>
              <a:ea typeface="Tahoma"/>
              <a:cs typeface="Gill Sans Light"/>
            </a:endParaRPr>
          </a:p>
          <a:p>
            <a:r>
              <a:rPr lang="en-GB" dirty="0">
                <a:latin typeface="Courier New"/>
                <a:ea typeface="Tahoma"/>
                <a:cs typeface="Gill Sans Light"/>
              </a:rPr>
              <a:t>genotypes &lt;- </a:t>
            </a:r>
            <a:r>
              <a:rPr lang="en-GB" dirty="0">
                <a:latin typeface="Courier New"/>
                <a:ea typeface="+mn-lt"/>
                <a:cs typeface="+mn-lt"/>
              </a:rPr>
              <a:t>rep( c('WT','KO') , 3 ) </a:t>
            </a:r>
            <a:r>
              <a:rPr lang="en-GB" b="1" dirty="0">
                <a:solidFill>
                  <a:schemeClr val="accent4"/>
                </a:solidFill>
                <a:latin typeface="Courier New"/>
                <a:ea typeface="+mn-lt"/>
                <a:cs typeface="+mn-lt"/>
              </a:rPr>
              <a:t># rep to repeat</a:t>
            </a:r>
          </a:p>
          <a:p>
            <a:r>
              <a:rPr lang="en-GB" dirty="0">
                <a:latin typeface="Courier New"/>
                <a:ea typeface="+mn-lt"/>
                <a:cs typeface="+mn-lt"/>
              </a:rPr>
              <a:t>  "WT" "KO" "WT" "KO" "WT" "KO"</a:t>
            </a:r>
          </a:p>
          <a:p>
            <a:endParaRPr lang="en-GB" dirty="0">
              <a:latin typeface="Courier New"/>
            </a:endParaRPr>
          </a:p>
          <a:p>
            <a:r>
              <a:rPr lang="en-GB" dirty="0">
                <a:latin typeface="Courier New"/>
                <a:ea typeface="Tahoma"/>
                <a:cs typeface="Gill Sans Light"/>
              </a:rPr>
              <a:t>c(</a:t>
            </a:r>
            <a:r>
              <a:rPr lang="en-GB" err="1">
                <a:latin typeface="Courier New"/>
                <a:ea typeface="Tahoma"/>
                <a:cs typeface="Gill Sans Light"/>
              </a:rPr>
              <a:t>a,s</a:t>
            </a:r>
            <a:r>
              <a:rPr lang="en-GB" dirty="0">
                <a:latin typeface="Courier New"/>
                <a:ea typeface="Tahoma"/>
                <a:cs typeface="Gill Sans Light"/>
              </a:rPr>
              <a:t>)   </a:t>
            </a:r>
            <a:r>
              <a:rPr lang="en-GB" b="1" dirty="0">
                <a:solidFill>
                  <a:schemeClr val="accent4"/>
                </a:solidFill>
                <a:latin typeface="Courier New"/>
                <a:ea typeface="Tahoma"/>
                <a:cs typeface="Gill Sans Light"/>
              </a:rPr>
              <a:t># c() can be used to concatenate 2 vectors</a:t>
            </a:r>
            <a:endParaRPr lang="en-GB" b="1">
              <a:solidFill>
                <a:schemeClr val="accent4"/>
              </a:solidFill>
              <a:latin typeface="Courier New"/>
            </a:endParaRPr>
          </a:p>
          <a:p>
            <a:r>
              <a:rPr lang="en-GB" dirty="0">
                <a:latin typeface="Courier New"/>
                <a:ea typeface="Tahoma"/>
                <a:cs typeface="Gill Sans Light"/>
              </a:rPr>
              <a:t> 1</a:t>
            </a:r>
            <a:r>
              <a:rPr lang="en-GB" dirty="0">
                <a:latin typeface="Courier New"/>
                <a:ea typeface="+mn-lt"/>
                <a:cs typeface="+mn-lt"/>
              </a:rPr>
              <a:t>.0  2.0  3.0  4.0  5.0  6.0  7.0  8.0  9.0 10.0  0.0  0.5  1.0  1.5  2.0</a:t>
            </a:r>
            <a:endParaRPr lang="en-GB" dirty="0">
              <a:latin typeface="Courier New"/>
              <a:ea typeface="Tahoma"/>
              <a:cs typeface="Gill Sans Light"/>
            </a:endParaRPr>
          </a:p>
        </p:txBody>
      </p:sp>
    </p:spTree>
    <p:extLst>
      <p:ext uri="{BB962C8B-B14F-4D97-AF65-F5344CB8AC3E}">
        <p14:creationId xmlns:p14="http://schemas.microsoft.com/office/powerpoint/2010/main" val="3798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E0C5-314F-6C68-0535-A05C64DBB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56ECD-9E4E-28C2-BD87-2AC16F83F837}"/>
              </a:ext>
            </a:extLst>
          </p:cNvPr>
          <p:cNvSpPr>
            <a:spLocks noGrp="1"/>
          </p:cNvSpPr>
          <p:nvPr>
            <p:ph type="title"/>
          </p:nvPr>
        </p:nvSpPr>
        <p:spPr/>
        <p:txBody>
          <a:bodyPr/>
          <a:lstStyle/>
          <a:p>
            <a:r>
              <a:rPr lang="en-GB" dirty="0">
                <a:ea typeface="Verdana"/>
                <a:cs typeface="Gill Sans"/>
              </a:rPr>
              <a:t>Vectors: manipulation (I)</a:t>
            </a:r>
            <a:endParaRPr lang="en-GB" dirty="0"/>
          </a:p>
        </p:txBody>
      </p:sp>
      <p:sp>
        <p:nvSpPr>
          <p:cNvPr id="3" name="Text Placeholder 2">
            <a:extLst>
              <a:ext uri="{FF2B5EF4-FFF2-40B4-BE49-F238E27FC236}">
                <a16:creationId xmlns:a16="http://schemas.microsoft.com/office/drawing/2014/main" id="{F426F274-571F-102E-01B7-9A54A5CFCD31}"/>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r>
              <a:rPr lang="en-GB" dirty="0">
                <a:latin typeface="Courier New"/>
                <a:ea typeface="Tahoma"/>
                <a:cs typeface="Gill Sans Light"/>
              </a:rPr>
              <a:t>a &lt;- 1:4</a:t>
            </a:r>
            <a:endParaRPr lang="en-GB" b="1" dirty="0">
              <a:solidFill>
                <a:srgbClr val="50B798"/>
              </a:solidFill>
              <a:latin typeface="Courier New"/>
            </a:endParaRPr>
          </a:p>
          <a:p>
            <a:r>
              <a:rPr lang="en-GB" dirty="0">
                <a:latin typeface="Courier New"/>
                <a:ea typeface="Tahoma"/>
                <a:cs typeface="Gill Sans Light"/>
              </a:rPr>
              <a:t>a</a:t>
            </a:r>
          </a:p>
          <a:p>
            <a:r>
              <a:rPr lang="en-GB" dirty="0">
                <a:latin typeface="Courier New"/>
                <a:ea typeface="Tahoma"/>
                <a:cs typeface="Gill Sans Light"/>
              </a:rPr>
              <a:t>[1]  1 2 3 4 </a:t>
            </a:r>
            <a:endParaRPr lang="en-GB" b="1" dirty="0">
              <a:solidFill>
                <a:srgbClr val="50B798"/>
              </a:solidFill>
              <a:latin typeface="Courier New"/>
            </a:endParaRPr>
          </a:p>
          <a:p>
            <a:endParaRPr lang="en-GB" dirty="0">
              <a:latin typeface="Courier New"/>
              <a:ea typeface="Tahoma"/>
              <a:cs typeface="Gill Sans Light"/>
            </a:endParaRPr>
          </a:p>
          <a:p>
            <a:r>
              <a:rPr lang="en-GB" dirty="0">
                <a:latin typeface="Courier New"/>
                <a:ea typeface="Tahoma"/>
                <a:cs typeface="Gill Sans Light"/>
              </a:rPr>
              <a:t>a*2 </a:t>
            </a:r>
            <a:r>
              <a:rPr lang="en-GB" b="1" dirty="0">
                <a:solidFill>
                  <a:schemeClr val="accent4"/>
                </a:solidFill>
                <a:latin typeface="Courier New"/>
                <a:ea typeface="Tahoma"/>
                <a:cs typeface="Gill Sans Light"/>
              </a:rPr>
              <a:t># multiply each element of a by 2</a:t>
            </a:r>
          </a:p>
          <a:p>
            <a:r>
              <a:rPr lang="en-GB" dirty="0">
                <a:latin typeface="Courier New"/>
                <a:ea typeface="Tahoma"/>
                <a:cs typeface="Gill Sans Light"/>
              </a:rPr>
              <a:t>[1]  2 4 6 8</a:t>
            </a:r>
            <a:endParaRPr lang="en-GB" dirty="0">
              <a:latin typeface="Corbel" panose="020B0503020204020204"/>
            </a:endParaRPr>
          </a:p>
          <a:p>
            <a:endParaRPr lang="en-GB" dirty="0">
              <a:latin typeface="Courier New"/>
              <a:ea typeface="Tahoma"/>
              <a:cs typeface="Gill Sans Light"/>
            </a:endParaRPr>
          </a:p>
          <a:p>
            <a:r>
              <a:rPr lang="en-GB" dirty="0">
                <a:latin typeface="Courier New"/>
                <a:ea typeface="Tahoma"/>
                <a:cs typeface="Gill Sans Light"/>
              </a:rPr>
              <a:t>a + c(12,10,12,10)</a:t>
            </a:r>
            <a:r>
              <a:rPr lang="en-GB" dirty="0">
                <a:latin typeface="Courier New"/>
                <a:ea typeface="+mn-lt"/>
                <a:cs typeface="+mn-lt"/>
              </a:rPr>
              <a:t> </a:t>
            </a:r>
            <a:r>
              <a:rPr lang="en-GB" b="1" dirty="0">
                <a:solidFill>
                  <a:schemeClr val="accent4"/>
                </a:solidFill>
                <a:latin typeface="Courier New"/>
                <a:ea typeface="+mn-lt"/>
                <a:cs typeface="+mn-lt"/>
              </a:rPr>
              <a:t># add the elements of 2 vectors</a:t>
            </a:r>
            <a:endParaRPr lang="en-GB" dirty="0">
              <a:solidFill>
                <a:schemeClr val="accent4"/>
              </a:solidFill>
              <a:latin typeface="Corbel" panose="020B0503020204020204"/>
            </a:endParaRPr>
          </a:p>
          <a:p>
            <a:r>
              <a:rPr lang="en-GB" dirty="0">
                <a:latin typeface="Courier New"/>
                <a:ea typeface="+mn-lt"/>
                <a:cs typeface="+mn-lt"/>
              </a:rPr>
              <a:t>[1]  13 12 15 14</a:t>
            </a:r>
            <a:endParaRPr lang="en-GB" dirty="0">
              <a:latin typeface="Courier New"/>
              <a:ea typeface="Tahoma"/>
              <a:cs typeface="Gill Sans Light"/>
            </a:endParaRPr>
          </a:p>
        </p:txBody>
      </p:sp>
    </p:spTree>
    <p:extLst>
      <p:ext uri="{BB962C8B-B14F-4D97-AF65-F5344CB8AC3E}">
        <p14:creationId xmlns:p14="http://schemas.microsoft.com/office/powerpoint/2010/main" val="2772770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7BD3-0FA8-AAC8-2B82-06B07785E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8B78F-9638-D75B-36FC-DCFC274BAA0E}"/>
              </a:ext>
            </a:extLst>
          </p:cNvPr>
          <p:cNvSpPr>
            <a:spLocks noGrp="1"/>
          </p:cNvSpPr>
          <p:nvPr>
            <p:ph type="title"/>
          </p:nvPr>
        </p:nvSpPr>
        <p:spPr/>
        <p:txBody>
          <a:bodyPr/>
          <a:lstStyle/>
          <a:p>
            <a:r>
              <a:rPr lang="en-GB" dirty="0">
                <a:ea typeface="Verdana"/>
                <a:cs typeface="Gill Sans"/>
              </a:rPr>
              <a:t>Vectors: manipulation (II)</a:t>
            </a:r>
            <a:endParaRPr lang="en-GB" dirty="0"/>
          </a:p>
        </p:txBody>
      </p:sp>
      <p:sp>
        <p:nvSpPr>
          <p:cNvPr id="3" name="Text Placeholder 2">
            <a:extLst>
              <a:ext uri="{FF2B5EF4-FFF2-40B4-BE49-F238E27FC236}">
                <a16:creationId xmlns:a16="http://schemas.microsoft.com/office/drawing/2014/main" id="{CF97C7FF-7FDB-15D7-5636-0F65DC95FE69}"/>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r>
              <a:rPr lang="en-GB">
                <a:latin typeface="Corbel"/>
                <a:ea typeface="Tahoma"/>
                <a:cs typeface="Gill Sans Light"/>
              </a:rPr>
              <a:t>Many functions take a vector as argument.</a:t>
            </a:r>
          </a:p>
          <a:p>
            <a:r>
              <a:rPr lang="en-GB" dirty="0">
                <a:latin typeface="Corbel"/>
                <a:ea typeface="Tahoma"/>
                <a:cs typeface="Gill Sans Light"/>
              </a:rPr>
              <a:t>Some perform an element-wise operation. Example:</a:t>
            </a:r>
          </a:p>
          <a:p>
            <a:r>
              <a:rPr lang="en-GB" dirty="0">
                <a:latin typeface="Courier New"/>
                <a:ea typeface="Tahoma"/>
                <a:cs typeface="Gill Sans Light"/>
              </a:rPr>
              <a:t>log2(a) </a:t>
            </a:r>
            <a:r>
              <a:rPr lang="en-GB" b="1">
                <a:solidFill>
                  <a:schemeClr val="accent4"/>
                </a:solidFill>
                <a:latin typeface="Courier New"/>
                <a:ea typeface="Tahoma"/>
                <a:cs typeface="Courier New"/>
              </a:rPr>
              <a:t># compute the logarithm in base 2 of each element</a:t>
            </a:r>
            <a:endParaRPr lang="en-US">
              <a:solidFill>
                <a:schemeClr val="accent4"/>
              </a:solidFill>
              <a:latin typeface="Courier New"/>
              <a:ea typeface="Tahoma"/>
              <a:cs typeface="Courier New"/>
            </a:endParaRPr>
          </a:p>
          <a:p>
            <a:r>
              <a:rPr lang="en-GB" dirty="0">
                <a:latin typeface="Courier New"/>
                <a:ea typeface="Tahoma"/>
                <a:cs typeface="Gill Sans Light"/>
              </a:rPr>
              <a:t>[1]  </a:t>
            </a:r>
            <a:r>
              <a:rPr lang="en-US" sz="1900" dirty="0">
                <a:solidFill>
                  <a:srgbClr val="000000"/>
                </a:solidFill>
                <a:latin typeface="Courier New"/>
                <a:ea typeface="+mn-lt"/>
                <a:cs typeface="+mn-lt"/>
              </a:rPr>
              <a:t>0.000000 1.000000 1.584963 2.000000</a:t>
            </a:r>
            <a:endParaRPr lang="en-GB" b="1" dirty="0">
              <a:solidFill>
                <a:srgbClr val="50B798"/>
              </a:solidFill>
              <a:latin typeface="Courier New"/>
            </a:endParaRPr>
          </a:p>
          <a:p>
            <a:endParaRPr lang="en-GB" dirty="0">
              <a:latin typeface="Courier New"/>
              <a:ea typeface="Tahoma"/>
              <a:cs typeface="Gill Sans Light"/>
            </a:endParaRPr>
          </a:p>
          <a:p>
            <a:r>
              <a:rPr lang="en-GB" dirty="0">
                <a:latin typeface="Corbel"/>
                <a:ea typeface="Tahoma"/>
                <a:cs typeface="Gill Sans Light"/>
              </a:rPr>
              <a:t>Some return a single value. Example:</a:t>
            </a:r>
          </a:p>
          <a:p>
            <a:r>
              <a:rPr lang="en-GB" dirty="0">
                <a:latin typeface="Courier New"/>
                <a:ea typeface="Tahoma"/>
                <a:cs typeface="Gill Sans Light"/>
              </a:rPr>
              <a:t>mean(a) </a:t>
            </a:r>
            <a:r>
              <a:rPr lang="en-GB" b="1" dirty="0">
                <a:solidFill>
                  <a:schemeClr val="accent4"/>
                </a:solidFill>
                <a:latin typeface="Courier New"/>
                <a:ea typeface="Tahoma"/>
                <a:cs typeface="Gill Sans Light"/>
              </a:rPr>
              <a:t># compute the mean of the elements of a</a:t>
            </a:r>
          </a:p>
          <a:p>
            <a:r>
              <a:rPr lang="en-GB" dirty="0">
                <a:latin typeface="Courier New"/>
                <a:ea typeface="Tahoma"/>
                <a:cs typeface="Gill Sans Light"/>
              </a:rPr>
              <a:t>[1]  2.5</a:t>
            </a:r>
            <a:endParaRPr lang="en-GB" dirty="0">
              <a:latin typeface="Corbel" panose="020B0503020204020204"/>
            </a:endParaRPr>
          </a:p>
        </p:txBody>
      </p:sp>
    </p:spTree>
    <p:extLst>
      <p:ext uri="{BB962C8B-B14F-4D97-AF65-F5344CB8AC3E}">
        <p14:creationId xmlns:p14="http://schemas.microsoft.com/office/powerpoint/2010/main" val="10277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B689-B9E7-B2E2-9C56-33BB94D29BF9}"/>
              </a:ext>
            </a:extLst>
          </p:cNvPr>
          <p:cNvSpPr>
            <a:spLocks noGrp="1"/>
          </p:cNvSpPr>
          <p:nvPr>
            <p:ph type="title"/>
          </p:nvPr>
        </p:nvSpPr>
        <p:spPr/>
        <p:txBody>
          <a:bodyPr/>
          <a:lstStyle/>
          <a:p>
            <a:pPr algn="l"/>
            <a:r>
              <a:rPr lang="en-GB" dirty="0">
                <a:ea typeface="Verdana"/>
                <a:cs typeface="Gill Sans"/>
              </a:rPr>
              <a:t>What type of computer OS are you using?</a:t>
            </a:r>
            <a:br>
              <a:rPr lang="en-GB" dirty="0">
                <a:ea typeface="Verdana"/>
                <a:cs typeface="Gill Sans"/>
              </a:rPr>
            </a:br>
            <a:br>
              <a:rPr lang="en-GB" dirty="0"/>
            </a:br>
            <a:r>
              <a:rPr lang="en-GB" dirty="0">
                <a:ea typeface="Verdana"/>
                <a:cs typeface="Gill Sans"/>
              </a:rPr>
              <a:t>- Windows</a:t>
            </a:r>
            <a:br>
              <a:rPr lang="en-GB" dirty="0">
                <a:ea typeface="Verdana"/>
                <a:cs typeface="Gill Sans"/>
              </a:rPr>
            </a:br>
            <a:br>
              <a:rPr lang="en-GB" dirty="0">
                <a:ea typeface="Verdana"/>
                <a:cs typeface="Gill Sans"/>
              </a:rPr>
            </a:br>
            <a:r>
              <a:rPr lang="en-GB" dirty="0">
                <a:ea typeface="Verdana"/>
                <a:cs typeface="Gill Sans"/>
              </a:rPr>
              <a:t>- MacOS</a:t>
            </a:r>
            <a:br>
              <a:rPr lang="en-GB" dirty="0">
                <a:ea typeface="Verdana"/>
                <a:cs typeface="Gill Sans"/>
              </a:rPr>
            </a:br>
            <a:br>
              <a:rPr lang="en-GB" dirty="0">
                <a:ea typeface="Verdana"/>
                <a:cs typeface="Gill Sans"/>
              </a:rPr>
            </a:br>
            <a:r>
              <a:rPr lang="en-GB" dirty="0">
                <a:ea typeface="Verdana"/>
                <a:cs typeface="Gill Sans"/>
              </a:rPr>
              <a:t>- Unix/Linux (Ubuntu, CentOS,...)</a:t>
            </a:r>
            <a:endParaRPr lang="en-GB" dirty="0"/>
          </a:p>
        </p:txBody>
      </p:sp>
    </p:spTree>
    <p:extLst>
      <p:ext uri="{BB962C8B-B14F-4D97-AF65-F5344CB8AC3E}">
        <p14:creationId xmlns:p14="http://schemas.microsoft.com/office/powerpoint/2010/main" val="161837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2965C-4E23-B5BE-2608-82F89C3AB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FEF75-CF00-8767-33AB-10D33E6ECC04}"/>
              </a:ext>
            </a:extLst>
          </p:cNvPr>
          <p:cNvSpPr>
            <a:spLocks noGrp="1"/>
          </p:cNvSpPr>
          <p:nvPr>
            <p:ph type="title"/>
          </p:nvPr>
        </p:nvSpPr>
        <p:spPr/>
        <p:txBody>
          <a:bodyPr/>
          <a:lstStyle/>
          <a:p>
            <a:r>
              <a:rPr lang="en-GB" dirty="0">
                <a:ea typeface="Verdana"/>
                <a:cs typeface="Gill Sans"/>
              </a:rPr>
              <a:t>Coercion (I)</a:t>
            </a:r>
            <a:endParaRPr lang="en-GB" dirty="0"/>
          </a:p>
        </p:txBody>
      </p:sp>
      <p:sp>
        <p:nvSpPr>
          <p:cNvPr id="3" name="Text Placeholder 2">
            <a:extLst>
              <a:ext uri="{FF2B5EF4-FFF2-40B4-BE49-F238E27FC236}">
                <a16:creationId xmlns:a16="http://schemas.microsoft.com/office/drawing/2014/main" id="{872D739F-F265-1982-1203-4CDBE81B8A9F}"/>
              </a:ext>
            </a:extLst>
          </p:cNvPr>
          <p:cNvSpPr>
            <a:spLocks noGrp="1"/>
          </p:cNvSpPr>
          <p:nvPr>
            <p:ph type="body" sz="quarter" idx="11"/>
          </p:nvPr>
        </p:nvSpPr>
        <p:spPr>
          <a:xfrm>
            <a:off x="838200" y="1666875"/>
            <a:ext cx="10515600" cy="4503738"/>
          </a:xfrm>
        </p:spPr>
        <p:txBody>
          <a:bodyPr vert="horz" lIns="91440" tIns="45720" rIns="91440" bIns="45720" rtlCol="0" anchor="t">
            <a:normAutofit lnSpcReduction="10000"/>
          </a:bodyPr>
          <a:lstStyle/>
          <a:p>
            <a:pPr marL="342900" indent="-342900">
              <a:buChar char="•"/>
            </a:pPr>
            <a:r>
              <a:rPr lang="en-GB" dirty="0">
                <a:latin typeface="Corbel"/>
                <a:ea typeface="Tahoma"/>
                <a:cs typeface="Gill Sans Light"/>
              </a:rPr>
              <a:t>All elements of a vector must be the </a:t>
            </a:r>
            <a:r>
              <a:rPr lang="en-GB" b="1" dirty="0">
                <a:latin typeface="Corbel"/>
                <a:ea typeface="Tahoma"/>
                <a:cs typeface="Gill Sans Light"/>
              </a:rPr>
              <a:t>same type</a:t>
            </a:r>
            <a:endParaRPr lang="en-US"/>
          </a:p>
          <a:p>
            <a:pPr marL="342900" indent="-342900">
              <a:buChar char="•"/>
            </a:pPr>
            <a:r>
              <a:rPr lang="en-GB" dirty="0">
                <a:latin typeface="Corbel"/>
                <a:ea typeface="Tahoma"/>
                <a:cs typeface="Gill Sans Light"/>
              </a:rPr>
              <a:t>When combining different types, they are </a:t>
            </a:r>
            <a:r>
              <a:rPr lang="en-GB" b="1" dirty="0">
                <a:latin typeface="Corbel"/>
                <a:ea typeface="Tahoma"/>
                <a:cs typeface="Gill Sans Light"/>
              </a:rPr>
              <a:t>coerced to the most flexible type</a:t>
            </a:r>
          </a:p>
          <a:p>
            <a:pPr marL="342900" indent="-342900">
              <a:buChar char="•"/>
            </a:pPr>
            <a:r>
              <a:rPr lang="en-GB" dirty="0">
                <a:latin typeface="Corbel"/>
                <a:ea typeface="Tahoma"/>
                <a:cs typeface="Gill Sans Light"/>
              </a:rPr>
              <a:t>Flexibility scale: logical &lt; numeric &lt; character</a:t>
            </a:r>
          </a:p>
          <a:p>
            <a:endParaRPr lang="en-GB" dirty="0">
              <a:latin typeface="Courier New"/>
              <a:ea typeface="Tahoma"/>
              <a:cs typeface="Gill Sans Light"/>
            </a:endParaRPr>
          </a:p>
          <a:p>
            <a:r>
              <a:rPr lang="en-GB" dirty="0" err="1">
                <a:latin typeface="Courier New"/>
                <a:ea typeface="Tahoma"/>
                <a:cs typeface="Gill Sans Light"/>
              </a:rPr>
              <a:t>vec</a:t>
            </a:r>
            <a:r>
              <a:rPr lang="en-GB" dirty="0">
                <a:latin typeface="Courier New"/>
                <a:ea typeface="Tahoma"/>
                <a:cs typeface="Gill Sans Light"/>
              </a:rPr>
              <a:t> &lt;- c(2,"twelve",TRUE) </a:t>
            </a:r>
            <a:r>
              <a:rPr lang="en-GB" b="1" dirty="0">
                <a:solidFill>
                  <a:schemeClr val="accent4"/>
                </a:solidFill>
                <a:latin typeface="Courier New"/>
                <a:ea typeface="Tahoma"/>
                <a:cs typeface="Courier New"/>
              </a:rPr>
              <a:t># combine 3 data type</a:t>
            </a:r>
            <a:endParaRPr lang="en-US" dirty="0">
              <a:solidFill>
                <a:schemeClr val="accent4"/>
              </a:solidFill>
              <a:latin typeface="Courier New"/>
              <a:ea typeface="Tahoma"/>
              <a:cs typeface="Courier New"/>
            </a:endParaRPr>
          </a:p>
          <a:p>
            <a:r>
              <a:rPr lang="en-GB" sz="2600" dirty="0" err="1">
                <a:solidFill>
                  <a:srgbClr val="1E2232"/>
                </a:solidFill>
                <a:latin typeface="Courier New"/>
                <a:ea typeface="Tahoma"/>
                <a:cs typeface="Courier New"/>
              </a:rPr>
              <a:t>vec</a:t>
            </a:r>
            <a:r>
              <a:rPr lang="en-GB" sz="2600" dirty="0">
                <a:solidFill>
                  <a:srgbClr val="1E2232"/>
                </a:solidFill>
                <a:latin typeface="Courier New"/>
                <a:ea typeface="Tahoma"/>
                <a:cs typeface="Courier New"/>
              </a:rPr>
              <a:t>                     </a:t>
            </a:r>
            <a:r>
              <a:rPr lang="en-GB" sz="2600" b="1" dirty="0">
                <a:solidFill>
                  <a:schemeClr val="accent4"/>
                </a:solidFill>
                <a:latin typeface="Courier New"/>
                <a:ea typeface="Tahoma"/>
                <a:cs typeface="Courier New"/>
              </a:rPr>
              <a:t># coerced to character</a:t>
            </a:r>
            <a:endParaRPr lang="en-GB" dirty="0">
              <a:solidFill>
                <a:schemeClr val="accent4"/>
              </a:solidFill>
            </a:endParaRPr>
          </a:p>
          <a:p>
            <a:r>
              <a:rPr lang="en-GB" dirty="0">
                <a:latin typeface="Courier New"/>
                <a:ea typeface="Tahoma"/>
                <a:cs typeface="Gill Sans Light"/>
              </a:rPr>
              <a:t>[1]  </a:t>
            </a:r>
            <a:r>
              <a:rPr lang="en-US" dirty="0">
                <a:latin typeface="Courier New"/>
                <a:ea typeface="+mn-lt"/>
                <a:cs typeface="+mn-lt"/>
              </a:rPr>
              <a:t>"12" "twelve" "TRUE"</a:t>
            </a:r>
            <a:endParaRPr lang="en-US">
              <a:solidFill>
                <a:srgbClr val="000000"/>
              </a:solidFill>
              <a:latin typeface="Courier New"/>
            </a:endParaRPr>
          </a:p>
          <a:p>
            <a:endParaRPr lang="en-GB" dirty="0">
              <a:latin typeface="Courier New"/>
              <a:ea typeface="Tahoma"/>
              <a:cs typeface="Gill Sans Light"/>
            </a:endParaRPr>
          </a:p>
          <a:p>
            <a:r>
              <a:rPr lang="en-GB" dirty="0">
                <a:latin typeface="Courier New"/>
                <a:ea typeface="Tahoma"/>
                <a:cs typeface="Gill Sans Light"/>
              </a:rPr>
              <a:t>class(</a:t>
            </a:r>
            <a:r>
              <a:rPr lang="en-GB" dirty="0" err="1">
                <a:latin typeface="Courier New"/>
                <a:ea typeface="Tahoma"/>
                <a:cs typeface="Gill Sans Light"/>
              </a:rPr>
              <a:t>vec</a:t>
            </a:r>
            <a:r>
              <a:rPr lang="en-GB" dirty="0">
                <a:latin typeface="Courier New"/>
                <a:ea typeface="Tahoma"/>
                <a:cs typeface="Gill Sans Light"/>
              </a:rPr>
              <a:t>) </a:t>
            </a:r>
            <a:r>
              <a:rPr lang="en-GB" b="1" dirty="0">
                <a:solidFill>
                  <a:schemeClr val="accent4"/>
                </a:solidFill>
                <a:latin typeface="Courier New"/>
                <a:ea typeface="Tahoma"/>
                <a:cs typeface="Gill Sans Light"/>
              </a:rPr>
              <a:t># class() returns the type of a vector</a:t>
            </a:r>
          </a:p>
          <a:p>
            <a:r>
              <a:rPr lang="en-GB" dirty="0">
                <a:latin typeface="Courier New"/>
                <a:ea typeface="Tahoma"/>
                <a:cs typeface="Gill Sans Light"/>
              </a:rPr>
              <a:t>[1]  "character"</a:t>
            </a:r>
            <a:endParaRPr lang="en-GB" dirty="0">
              <a:latin typeface="Corbel" panose="020B0503020204020204"/>
            </a:endParaRPr>
          </a:p>
        </p:txBody>
      </p:sp>
    </p:spTree>
    <p:extLst>
      <p:ext uri="{BB962C8B-B14F-4D97-AF65-F5344CB8AC3E}">
        <p14:creationId xmlns:p14="http://schemas.microsoft.com/office/powerpoint/2010/main" val="3617949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63D18-82A1-5271-31B9-3F4FFAC36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5D49E-1EF0-9FC7-BE57-9690645A88AB}"/>
              </a:ext>
            </a:extLst>
          </p:cNvPr>
          <p:cNvSpPr>
            <a:spLocks noGrp="1"/>
          </p:cNvSpPr>
          <p:nvPr>
            <p:ph type="title"/>
          </p:nvPr>
        </p:nvSpPr>
        <p:spPr/>
        <p:txBody>
          <a:bodyPr/>
          <a:lstStyle/>
          <a:p>
            <a:r>
              <a:rPr lang="en-GB" dirty="0">
                <a:ea typeface="Verdana"/>
                <a:cs typeface="Gill Sans"/>
              </a:rPr>
              <a:t>Coercion (II)</a:t>
            </a:r>
            <a:endParaRPr lang="en-GB" dirty="0"/>
          </a:p>
        </p:txBody>
      </p:sp>
      <p:sp>
        <p:nvSpPr>
          <p:cNvPr id="3" name="Text Placeholder 2">
            <a:extLst>
              <a:ext uri="{FF2B5EF4-FFF2-40B4-BE49-F238E27FC236}">
                <a16:creationId xmlns:a16="http://schemas.microsoft.com/office/drawing/2014/main" id="{460870D4-A78D-72C0-FF4B-D0D97F27E8AF}"/>
              </a:ext>
            </a:extLst>
          </p:cNvPr>
          <p:cNvSpPr>
            <a:spLocks noGrp="1"/>
          </p:cNvSpPr>
          <p:nvPr>
            <p:ph type="body" sz="quarter" idx="11"/>
          </p:nvPr>
        </p:nvSpPr>
        <p:spPr>
          <a:xfrm>
            <a:off x="828675" y="1666875"/>
            <a:ext cx="10515600" cy="4503738"/>
          </a:xfrm>
        </p:spPr>
        <p:txBody>
          <a:bodyPr vert="horz" lIns="91440" tIns="45720" rIns="91440" bIns="45720" rtlCol="0" anchor="t">
            <a:normAutofit fontScale="92500" lnSpcReduction="10000"/>
          </a:bodyPr>
          <a:lstStyle/>
          <a:p>
            <a:r>
              <a:rPr lang="en-GB">
                <a:latin typeface="Corbel"/>
                <a:ea typeface="Tahoma"/>
                <a:cs typeface="Gill Sans Light"/>
              </a:rPr>
              <a:t>We can coerce a vector to any type with: </a:t>
            </a:r>
            <a:r>
              <a:rPr lang="en-GB" err="1">
                <a:latin typeface="Corbel"/>
                <a:ea typeface="Tahoma"/>
                <a:cs typeface="Gill Sans Light"/>
              </a:rPr>
              <a:t>as.logical</a:t>
            </a:r>
            <a:r>
              <a:rPr lang="en-GB">
                <a:latin typeface="Corbel"/>
                <a:ea typeface="Tahoma"/>
                <a:cs typeface="Gill Sans Light"/>
              </a:rPr>
              <a:t>() , </a:t>
            </a:r>
            <a:r>
              <a:rPr lang="en-GB" err="1">
                <a:latin typeface="Corbel"/>
                <a:ea typeface="Tahoma"/>
                <a:cs typeface="Gill Sans Light"/>
              </a:rPr>
              <a:t>as.numeric</a:t>
            </a:r>
            <a:r>
              <a:rPr lang="en-GB" dirty="0">
                <a:latin typeface="Corbel"/>
                <a:ea typeface="Tahoma"/>
                <a:cs typeface="Gill Sans Light"/>
              </a:rPr>
              <a:t>(), </a:t>
            </a:r>
            <a:r>
              <a:rPr lang="en-GB" err="1">
                <a:latin typeface="Corbel"/>
                <a:ea typeface="Tahoma"/>
                <a:cs typeface="Gill Sans Light"/>
              </a:rPr>
              <a:t>as.character</a:t>
            </a:r>
            <a:r>
              <a:rPr lang="en-GB" dirty="0">
                <a:latin typeface="Corbel"/>
                <a:ea typeface="Tahoma"/>
                <a:cs typeface="Gill Sans Light"/>
              </a:rPr>
              <a:t>()</a:t>
            </a:r>
            <a:endParaRPr lang="en-US" dirty="0">
              <a:latin typeface="Corbel"/>
            </a:endParaRPr>
          </a:p>
          <a:p>
            <a:endParaRPr lang="en-GB" dirty="0">
              <a:latin typeface="Corbel"/>
              <a:ea typeface="Tahoma"/>
              <a:cs typeface="Gill Sans Light"/>
            </a:endParaRPr>
          </a:p>
          <a:p>
            <a:r>
              <a:rPr lang="en-GB" dirty="0">
                <a:latin typeface="Corbel"/>
                <a:ea typeface="Tahoma"/>
                <a:cs typeface="Gill Sans Light"/>
              </a:rPr>
              <a:t>Example: coerce a logical vector to numeric</a:t>
            </a:r>
          </a:p>
          <a:p>
            <a:pPr marL="342900" indent="-342900">
              <a:buChar char="•"/>
            </a:pPr>
            <a:r>
              <a:rPr lang="en-GB" dirty="0">
                <a:latin typeface="Corbel"/>
                <a:ea typeface="Tahoma"/>
                <a:cs typeface="Gill Sans Light"/>
              </a:rPr>
              <a:t>FALSE becomes 0, TRUE becomes 1</a:t>
            </a:r>
          </a:p>
          <a:p>
            <a:pPr marL="342900" indent="-342900">
              <a:buChar char="•"/>
            </a:pPr>
            <a:r>
              <a:rPr lang="en-GB" dirty="0">
                <a:latin typeface="Corbel"/>
                <a:ea typeface="Tahoma"/>
                <a:cs typeface="Gill Sans Light"/>
              </a:rPr>
              <a:t>mathematical functions automatically coerce to numeric</a:t>
            </a:r>
          </a:p>
          <a:p>
            <a:endParaRPr lang="en-GB" dirty="0">
              <a:latin typeface="Courier New"/>
              <a:ea typeface="Tahoma"/>
              <a:cs typeface="Gill Sans Light"/>
            </a:endParaRPr>
          </a:p>
          <a:p>
            <a:r>
              <a:rPr lang="en-GB">
                <a:latin typeface="Courier New"/>
                <a:ea typeface="Tahoma"/>
                <a:cs typeface="Gill Sans Light"/>
              </a:rPr>
              <a:t>x &lt;- c(FALSE,FALSE,TRUE)</a:t>
            </a:r>
            <a:endParaRPr lang="en-GB">
              <a:solidFill>
                <a:srgbClr val="50B798"/>
              </a:solidFill>
              <a:latin typeface="Corbel" panose="020B0503020204020204"/>
            </a:endParaRPr>
          </a:p>
          <a:p>
            <a:r>
              <a:rPr lang="en-GB" sz="2600" dirty="0" err="1">
                <a:solidFill>
                  <a:srgbClr val="1E2232"/>
                </a:solidFill>
                <a:latin typeface="Courier New"/>
                <a:ea typeface="Tahoma"/>
                <a:cs typeface="Courier New"/>
              </a:rPr>
              <a:t>as.numeric</a:t>
            </a:r>
            <a:r>
              <a:rPr lang="en-GB" sz="2600" dirty="0">
                <a:solidFill>
                  <a:srgbClr val="1E2232"/>
                </a:solidFill>
                <a:latin typeface="Courier New"/>
                <a:ea typeface="Tahoma"/>
                <a:cs typeface="Courier New"/>
              </a:rPr>
              <a:t>(x)</a:t>
            </a:r>
            <a:r>
              <a:rPr lang="en-GB" dirty="0">
                <a:solidFill>
                  <a:srgbClr val="1E2232"/>
                </a:solidFill>
                <a:latin typeface="Courier New"/>
                <a:ea typeface="Tahoma"/>
                <a:cs typeface="Gill Sans Light"/>
              </a:rPr>
              <a:t>[</a:t>
            </a:r>
            <a:r>
              <a:rPr lang="en-GB" dirty="0">
                <a:latin typeface="Courier New"/>
                <a:ea typeface="Tahoma"/>
                <a:cs typeface="Gill Sans Light"/>
              </a:rPr>
              <a:t>1]  0 0 1</a:t>
            </a:r>
            <a:endParaRPr lang="en-US" dirty="0">
              <a:latin typeface="Courier New"/>
              <a:ea typeface="Tahoma"/>
              <a:cs typeface="Gill Sans Light"/>
            </a:endParaRPr>
          </a:p>
          <a:p>
            <a:endParaRPr lang="en-GB" dirty="0">
              <a:latin typeface="Courier New"/>
              <a:ea typeface="Tahoma"/>
              <a:cs typeface="Gill Sans Light"/>
            </a:endParaRPr>
          </a:p>
          <a:p>
            <a:r>
              <a:rPr lang="en-GB" dirty="0">
                <a:latin typeface="Courier New"/>
                <a:ea typeface="Tahoma"/>
                <a:cs typeface="Gill Sans Light"/>
              </a:rPr>
              <a:t>sum(x) </a:t>
            </a:r>
            <a:r>
              <a:rPr lang="en-GB" dirty="0">
                <a:solidFill>
                  <a:srgbClr val="1E2232"/>
                </a:solidFill>
                <a:latin typeface="Courier New"/>
                <a:ea typeface="Tahoma"/>
                <a:cs typeface="Gill Sans Light"/>
              </a:rPr>
              <a:t> </a:t>
            </a:r>
            <a:r>
              <a:rPr lang="en-GB" b="1" dirty="0">
                <a:solidFill>
                  <a:schemeClr val="accent4"/>
                </a:solidFill>
                <a:latin typeface="Courier New"/>
                <a:ea typeface="Tahoma"/>
                <a:cs typeface="Gill Sans Light"/>
              </a:rPr>
              <a:t># number of TRUE</a:t>
            </a:r>
            <a:endParaRPr lang="en-GB" dirty="0">
              <a:solidFill>
                <a:schemeClr val="accent4"/>
              </a:solidFill>
              <a:latin typeface="Corbel" panose="020B0503020204020204"/>
              <a:ea typeface="Tahoma"/>
            </a:endParaRPr>
          </a:p>
          <a:p>
            <a:r>
              <a:rPr lang="en-GB" dirty="0">
                <a:solidFill>
                  <a:srgbClr val="1E2232"/>
                </a:solidFill>
                <a:latin typeface="Courier New"/>
                <a:ea typeface="Tahoma"/>
                <a:cs typeface="Courier New"/>
              </a:rPr>
              <a:t>mean(x) </a:t>
            </a:r>
            <a:r>
              <a:rPr lang="en-GB" b="1" dirty="0">
                <a:solidFill>
                  <a:schemeClr val="accent4"/>
                </a:solidFill>
                <a:latin typeface="Courier New"/>
                <a:ea typeface="Tahoma"/>
                <a:cs typeface="Courier New"/>
              </a:rPr>
              <a:t># proportion of TRUE</a:t>
            </a:r>
            <a:endParaRPr lang="en-GB" dirty="0">
              <a:solidFill>
                <a:schemeClr val="accent4"/>
              </a:solidFill>
              <a:latin typeface="Courier New"/>
              <a:ea typeface="Tahoma"/>
              <a:cs typeface="Courier New"/>
            </a:endParaRPr>
          </a:p>
        </p:txBody>
      </p:sp>
    </p:spTree>
    <p:extLst>
      <p:ext uri="{BB962C8B-B14F-4D97-AF65-F5344CB8AC3E}">
        <p14:creationId xmlns:p14="http://schemas.microsoft.com/office/powerpoint/2010/main" val="3738522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FECA-86DA-548A-FD8B-1BA80FC6C21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C7B3B69-5216-4EFC-8113-54B5B9B9A43C}"/>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- 4</a:t>
            </a:r>
            <a:endParaRPr lang="en-US" dirty="0"/>
          </a:p>
        </p:txBody>
      </p:sp>
      <p:sp>
        <p:nvSpPr>
          <p:cNvPr id="2" name="TextBox 1">
            <a:extLst>
              <a:ext uri="{FF2B5EF4-FFF2-40B4-BE49-F238E27FC236}">
                <a16:creationId xmlns:a16="http://schemas.microsoft.com/office/drawing/2014/main" id="{4A934EE1-AD9E-3BD9-20BB-D06A25422A9B}"/>
              </a:ext>
            </a:extLst>
          </p:cNvPr>
          <p:cNvSpPr txBox="1"/>
          <p:nvPr/>
        </p:nvSpPr>
        <p:spPr>
          <a:xfrm>
            <a:off x="838200" y="1019175"/>
            <a:ext cx="10553700"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dirty="0">
                <a:solidFill>
                  <a:srgbClr val="262626"/>
                </a:solidFill>
                <a:latin typeface="Corbel"/>
              </a:rPr>
              <a:t>Create two vectors:</a:t>
            </a:r>
            <a:endParaRPr lang="en-US" dirty="0">
              <a:solidFill>
                <a:srgbClr val="1E2232"/>
              </a:solidFill>
              <a:latin typeface="Corbel"/>
            </a:endParaRPr>
          </a:p>
          <a:p>
            <a:pPr marL="914400" lvl="1" indent="-457200">
              <a:buFont typeface="Courier New"/>
              <a:buChar char="o"/>
            </a:pPr>
            <a:r>
              <a:rPr lang="en-US" sz="2000" b="1" dirty="0" err="1">
                <a:solidFill>
                  <a:srgbClr val="262626"/>
                </a:solidFill>
                <a:latin typeface="Corbel"/>
              </a:rPr>
              <a:t>vector_a</a:t>
            </a:r>
            <a:r>
              <a:rPr lang="en-US" sz="2000" dirty="0">
                <a:solidFill>
                  <a:srgbClr val="262626"/>
                </a:solidFill>
                <a:latin typeface="Corbel"/>
              </a:rPr>
              <a:t>,</a:t>
            </a:r>
            <a:r>
              <a:rPr lang="en-US" sz="2000" dirty="0">
                <a:solidFill>
                  <a:srgbClr val="262626"/>
                </a:solidFill>
                <a:ea typeface="+mn-lt"/>
                <a:cs typeface="+mn-lt"/>
              </a:rPr>
              <a:t> containing the values from −5 to 5 </a:t>
            </a:r>
          </a:p>
          <a:p>
            <a:pPr marL="914400" lvl="1" indent="-457200">
              <a:buFont typeface="Courier New"/>
              <a:buChar char="o"/>
            </a:pPr>
            <a:r>
              <a:rPr lang="en-US" sz="2000" b="1" dirty="0" err="1">
                <a:solidFill>
                  <a:srgbClr val="262626"/>
                </a:solidFill>
                <a:latin typeface="Corbel"/>
              </a:rPr>
              <a:t>vector_b</a:t>
            </a:r>
            <a:r>
              <a:rPr lang="en-US" sz="2000" dirty="0">
                <a:solidFill>
                  <a:srgbClr val="262626"/>
                </a:solidFill>
                <a:latin typeface="Corbel"/>
              </a:rPr>
              <a:t>, from 0 to 1 by increment of 0.1</a:t>
            </a:r>
          </a:p>
          <a:p>
            <a:pPr marL="914400" lvl="1" indent="-457200">
              <a:buFont typeface="Courier New"/>
              <a:buChar char="o"/>
            </a:pPr>
            <a:endParaRPr lang="en-US" sz="2000" dirty="0">
              <a:solidFill>
                <a:srgbClr val="262626"/>
              </a:solidFill>
              <a:latin typeface="Corbel"/>
            </a:endParaRPr>
          </a:p>
          <a:p>
            <a:pPr marL="457200" indent="-457200">
              <a:buAutoNum type="arabicPeriod"/>
            </a:pPr>
            <a:r>
              <a:rPr lang="en-US" sz="2000" dirty="0">
                <a:solidFill>
                  <a:srgbClr val="262626"/>
                </a:solidFill>
                <a:latin typeface="Corbel"/>
              </a:rPr>
              <a:t>Calculate the (element-wise) sum, difference and product between the elements of </a:t>
            </a:r>
            <a:r>
              <a:rPr lang="en-US" sz="2000" b="1" dirty="0" err="1">
                <a:solidFill>
                  <a:srgbClr val="262626"/>
                </a:solidFill>
                <a:latin typeface="Corbel"/>
              </a:rPr>
              <a:t>vector_a</a:t>
            </a:r>
            <a:r>
              <a:rPr lang="en-US" sz="2000" dirty="0">
                <a:solidFill>
                  <a:srgbClr val="262626"/>
                </a:solidFill>
                <a:latin typeface="Corbel"/>
              </a:rPr>
              <a:t> and </a:t>
            </a:r>
            <a:r>
              <a:rPr lang="en-US" sz="2000" b="1" dirty="0" err="1">
                <a:solidFill>
                  <a:srgbClr val="262626"/>
                </a:solidFill>
                <a:latin typeface="Corbel"/>
              </a:rPr>
              <a:t>vector_b</a:t>
            </a:r>
            <a:r>
              <a:rPr lang="en-US" sz="2000" dirty="0">
                <a:solidFill>
                  <a:srgbClr val="262626"/>
                </a:solidFill>
                <a:latin typeface="Corbel"/>
              </a:rPr>
              <a:t>.</a:t>
            </a:r>
            <a:r>
              <a:rPr lang="en-US" sz="2000" i="1" dirty="0">
                <a:solidFill>
                  <a:srgbClr val="262626"/>
                </a:solidFill>
                <a:latin typeface="Corbel"/>
              </a:rPr>
              <a:t> </a:t>
            </a:r>
            <a:r>
              <a:rPr lang="en-US" sz="2000" dirty="0">
                <a:solidFill>
                  <a:srgbClr val="262626"/>
                </a:solidFill>
                <a:latin typeface="Corbel"/>
              </a:rPr>
              <a:t>​</a:t>
            </a:r>
          </a:p>
          <a:p>
            <a:pPr marL="457200" indent="-457200">
              <a:buAutoNum type="arabicPeriod"/>
            </a:pPr>
            <a:r>
              <a:rPr lang="en-US" sz="2000" dirty="0">
                <a:solidFill>
                  <a:srgbClr val="262626"/>
                </a:solidFill>
                <a:latin typeface="Corbel"/>
              </a:rPr>
              <a:t>Calculate the sum of elements in </a:t>
            </a:r>
            <a:r>
              <a:rPr lang="en-US" sz="2000" b="1" dirty="0" err="1">
                <a:solidFill>
                  <a:srgbClr val="262626"/>
                </a:solidFill>
                <a:latin typeface="Corbel"/>
              </a:rPr>
              <a:t>vector_a</a:t>
            </a:r>
            <a:r>
              <a:rPr lang="en-US" sz="2000" dirty="0">
                <a:solidFill>
                  <a:srgbClr val="262626"/>
                </a:solidFill>
                <a:latin typeface="Corbel"/>
              </a:rPr>
              <a:t>. ​</a:t>
            </a:r>
          </a:p>
          <a:p>
            <a:pPr marL="457200" indent="-457200">
              <a:buAutoNum type="arabicPeriod"/>
            </a:pPr>
            <a:r>
              <a:rPr lang="en-US" sz="2000" dirty="0">
                <a:solidFill>
                  <a:srgbClr val="262626"/>
                </a:solidFill>
                <a:latin typeface="Corbel"/>
              </a:rPr>
              <a:t>Calculate the overall sum of elements in both </a:t>
            </a:r>
            <a:r>
              <a:rPr lang="en-US" sz="2000" b="1" dirty="0" err="1">
                <a:solidFill>
                  <a:srgbClr val="262626"/>
                </a:solidFill>
                <a:latin typeface="Corbel"/>
              </a:rPr>
              <a:t>vector_a</a:t>
            </a:r>
            <a:r>
              <a:rPr lang="en-US" sz="2000" dirty="0">
                <a:solidFill>
                  <a:srgbClr val="262626"/>
                </a:solidFill>
                <a:latin typeface="Corbel"/>
              </a:rPr>
              <a:t> and </a:t>
            </a:r>
            <a:r>
              <a:rPr lang="en-US" sz="2000" b="1" dirty="0" err="1">
                <a:solidFill>
                  <a:srgbClr val="262626"/>
                </a:solidFill>
                <a:latin typeface="Corbel"/>
              </a:rPr>
              <a:t>vector_b</a:t>
            </a:r>
            <a:r>
              <a:rPr lang="en-US" sz="2000" dirty="0">
                <a:solidFill>
                  <a:srgbClr val="262626"/>
                </a:solidFill>
                <a:latin typeface="Corbel"/>
              </a:rPr>
              <a:t>.​</a:t>
            </a:r>
          </a:p>
          <a:p>
            <a:pPr marL="457200" indent="-457200">
              <a:buAutoNum type="arabicPeriod"/>
            </a:pPr>
            <a:r>
              <a:rPr lang="en-US" sz="2000" dirty="0">
                <a:solidFill>
                  <a:srgbClr val="262626"/>
                </a:solidFill>
                <a:latin typeface="Corbel"/>
              </a:rPr>
              <a:t>Identify the smallest and the largest value in </a:t>
            </a:r>
            <a:r>
              <a:rPr lang="en-US" sz="2000" b="1" dirty="0" err="1">
                <a:solidFill>
                  <a:srgbClr val="262626"/>
                </a:solidFill>
                <a:latin typeface="Corbel"/>
              </a:rPr>
              <a:t>vector_a</a:t>
            </a:r>
            <a:r>
              <a:rPr lang="en-US" sz="2000" dirty="0">
                <a:solidFill>
                  <a:srgbClr val="262626"/>
                </a:solidFill>
                <a:latin typeface="Corbel"/>
              </a:rPr>
              <a:t>​</a:t>
            </a:r>
          </a:p>
          <a:p>
            <a:pPr marL="457200" indent="-457200">
              <a:buAutoNum type="arabicPeriod"/>
            </a:pPr>
            <a:r>
              <a:rPr lang="en-US" sz="2000" dirty="0">
                <a:solidFill>
                  <a:srgbClr val="262626"/>
                </a:solidFill>
                <a:ea typeface="+mn-lt"/>
                <a:cs typeface="+mn-lt"/>
              </a:rPr>
              <a:t>Identify the smallest and the largest value </a:t>
            </a:r>
            <a:r>
              <a:rPr lang="en-US" sz="2000" dirty="0">
                <a:solidFill>
                  <a:srgbClr val="262626"/>
                </a:solidFill>
                <a:latin typeface="Corbel"/>
              </a:rPr>
              <a:t>among both </a:t>
            </a:r>
            <a:r>
              <a:rPr lang="en-US" sz="2000" b="1" dirty="0" err="1">
                <a:solidFill>
                  <a:srgbClr val="262626"/>
                </a:solidFill>
                <a:latin typeface="Corbel"/>
              </a:rPr>
              <a:t>vector_a</a:t>
            </a:r>
            <a:r>
              <a:rPr lang="en-US" sz="2000" dirty="0">
                <a:solidFill>
                  <a:srgbClr val="262626"/>
                </a:solidFill>
                <a:latin typeface="Corbel"/>
              </a:rPr>
              <a:t> and  </a:t>
            </a:r>
            <a:r>
              <a:rPr lang="en-US" sz="2000" b="1" dirty="0" err="1">
                <a:solidFill>
                  <a:srgbClr val="262626"/>
                </a:solidFill>
                <a:latin typeface="Corbel"/>
              </a:rPr>
              <a:t>vector_b</a:t>
            </a:r>
            <a:r>
              <a:rPr lang="en-US" sz="2000" dirty="0">
                <a:solidFill>
                  <a:srgbClr val="262626"/>
                </a:solidFill>
                <a:latin typeface="Corbel"/>
              </a:rPr>
              <a:t>.​</a:t>
            </a:r>
          </a:p>
          <a:p>
            <a:pPr marL="457200" indent="-457200">
              <a:buAutoNum type="arabicPeriod"/>
            </a:pPr>
            <a:endParaRPr lang="en-US" sz="2000" dirty="0">
              <a:solidFill>
                <a:srgbClr val="000000"/>
              </a:solidFill>
              <a:latin typeface="Corbel"/>
            </a:endParaRPr>
          </a:p>
          <a:p>
            <a:pPr marL="457200" indent="-457200">
              <a:buAutoNum type="arabicPeriod"/>
            </a:pPr>
            <a:r>
              <a:rPr lang="en-US" sz="2000" dirty="0">
                <a:solidFill>
                  <a:srgbClr val="262626"/>
                </a:solidFill>
                <a:latin typeface="Corbel"/>
              </a:rPr>
              <a:t>Compute the overall mean of the values among both </a:t>
            </a:r>
            <a:r>
              <a:rPr lang="en-US" sz="2000" b="1" dirty="0" err="1">
                <a:solidFill>
                  <a:srgbClr val="262626"/>
                </a:solidFill>
                <a:latin typeface="Corbel"/>
              </a:rPr>
              <a:t>vector_a</a:t>
            </a:r>
            <a:r>
              <a:rPr lang="en-US" sz="2000" dirty="0">
                <a:solidFill>
                  <a:srgbClr val="262626"/>
                </a:solidFill>
                <a:latin typeface="Corbel"/>
              </a:rPr>
              <a:t> and </a:t>
            </a:r>
            <a:r>
              <a:rPr lang="en-US" sz="2000" b="1" dirty="0" err="1">
                <a:solidFill>
                  <a:srgbClr val="262626"/>
                </a:solidFill>
                <a:latin typeface="Corbel"/>
              </a:rPr>
              <a:t>vector_b</a:t>
            </a:r>
            <a:r>
              <a:rPr lang="en-US" sz="2000" dirty="0">
                <a:solidFill>
                  <a:srgbClr val="262626"/>
                </a:solidFill>
                <a:latin typeface="Corbel"/>
              </a:rPr>
              <a:t>.​</a:t>
            </a:r>
          </a:p>
          <a:p>
            <a:pPr marL="457200" indent="-457200">
              <a:buAutoNum type="arabicPeriod"/>
            </a:pPr>
            <a:endParaRPr lang="en-US" sz="2000" dirty="0">
              <a:solidFill>
                <a:srgbClr val="000000"/>
              </a:solidFill>
              <a:latin typeface="Corbel"/>
            </a:endParaRPr>
          </a:p>
          <a:p>
            <a:r>
              <a:rPr lang="en-US" sz="2000" i="1" dirty="0">
                <a:solidFill>
                  <a:srgbClr val="000000"/>
                </a:solidFill>
                <a:latin typeface="Corbel"/>
              </a:rPr>
              <a:t>Hint: Each task in exercises 1-7 can be performed in a single statement per vector </a:t>
            </a:r>
          </a:p>
          <a:p>
            <a:r>
              <a:rPr lang="en-US" sz="2000" i="1" dirty="0">
                <a:solidFill>
                  <a:srgbClr val="000000"/>
                </a:solidFill>
                <a:latin typeface="Corbel"/>
              </a:rPr>
              <a:t>   (the minimum and maximum count as 2 separate tasks)</a:t>
            </a:r>
            <a:r>
              <a:rPr lang="en-US" sz="2000" dirty="0">
                <a:solidFill>
                  <a:srgbClr val="000000"/>
                </a:solidFill>
                <a:latin typeface="Corbel"/>
              </a:rPr>
              <a:t>​</a:t>
            </a:r>
            <a:endParaRPr lang="en-US"/>
          </a:p>
        </p:txBody>
      </p:sp>
    </p:spTree>
    <p:extLst>
      <p:ext uri="{BB962C8B-B14F-4D97-AF65-F5344CB8AC3E}">
        <p14:creationId xmlns:p14="http://schemas.microsoft.com/office/powerpoint/2010/main" val="3342261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15B92-1015-963B-3065-0D766FD23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3C99F-0F56-8B10-3E39-1D0C23EB8BB4}"/>
              </a:ext>
            </a:extLst>
          </p:cNvPr>
          <p:cNvSpPr>
            <a:spLocks noGrp="1"/>
          </p:cNvSpPr>
          <p:nvPr>
            <p:ph type="title"/>
          </p:nvPr>
        </p:nvSpPr>
        <p:spPr/>
        <p:txBody>
          <a:bodyPr/>
          <a:lstStyle/>
          <a:p>
            <a:r>
              <a:rPr lang="en-GB" dirty="0">
                <a:ea typeface="Verdana"/>
                <a:cs typeface="Gill Sans"/>
              </a:rPr>
              <a:t>Operators (most common ones)</a:t>
            </a:r>
            <a:endParaRPr lang="en-GB" dirty="0"/>
          </a:p>
        </p:txBody>
      </p:sp>
      <p:sp>
        <p:nvSpPr>
          <p:cNvPr id="3" name="Text Placeholder 2">
            <a:extLst>
              <a:ext uri="{FF2B5EF4-FFF2-40B4-BE49-F238E27FC236}">
                <a16:creationId xmlns:a16="http://schemas.microsoft.com/office/drawing/2014/main" id="{1328A96A-6682-65D4-1EF4-335C6E78D5B6}"/>
              </a:ext>
            </a:extLst>
          </p:cNvPr>
          <p:cNvSpPr>
            <a:spLocks noGrp="1"/>
          </p:cNvSpPr>
          <p:nvPr>
            <p:ph type="body" sz="quarter" idx="11"/>
          </p:nvPr>
        </p:nvSpPr>
        <p:spPr>
          <a:xfrm>
            <a:off x="828675" y="1666875"/>
            <a:ext cx="10515600" cy="4503738"/>
          </a:xfrm>
        </p:spPr>
        <p:txBody>
          <a:bodyPr vert="horz" lIns="91440" tIns="45720" rIns="91440" bIns="45720" rtlCol="0" anchor="t">
            <a:normAutofit/>
          </a:bodyPr>
          <a:lstStyle/>
          <a:p>
            <a:r>
              <a:rPr lang="en-GB" dirty="0">
                <a:latin typeface="Corbel"/>
                <a:ea typeface="Tahoma"/>
                <a:cs typeface="Gill Sans Light"/>
              </a:rPr>
              <a:t>Arithmetic:</a:t>
            </a:r>
            <a:r>
              <a:rPr lang="en-GB" dirty="0">
                <a:latin typeface="Courier New"/>
                <a:ea typeface="Tahoma"/>
                <a:cs typeface="Gill Sans Light"/>
              </a:rPr>
              <a:t> + , - , * , / , ^</a:t>
            </a:r>
          </a:p>
          <a:p>
            <a:endParaRPr lang="en-GB" dirty="0">
              <a:latin typeface="Courier New"/>
              <a:ea typeface="Tahoma"/>
              <a:cs typeface="Gill Sans Light"/>
            </a:endParaRPr>
          </a:p>
          <a:p>
            <a:r>
              <a:rPr lang="en-GB" dirty="0">
                <a:latin typeface="Corbel"/>
                <a:ea typeface="Tahoma"/>
                <a:cs typeface="Gill Sans Light"/>
              </a:rPr>
              <a:t>Comparison:  </a:t>
            </a:r>
            <a:r>
              <a:rPr lang="en-GB" dirty="0">
                <a:latin typeface="Courier New"/>
                <a:ea typeface="Tahoma"/>
                <a:cs typeface="Gill Sans Light"/>
              </a:rPr>
              <a:t>&lt; , &gt; , &lt;= , &gt;= , == (equal to), </a:t>
            </a:r>
          </a:p>
          <a:p>
            <a:r>
              <a:rPr lang="en-GB" dirty="0">
                <a:latin typeface="Courier New"/>
                <a:ea typeface="Tahoma"/>
                <a:cs typeface="Gill Sans Light"/>
              </a:rPr>
              <a:t>                 != (different from)</a:t>
            </a:r>
            <a:endParaRPr lang="en-GB"/>
          </a:p>
          <a:p>
            <a:endParaRPr lang="en-GB" dirty="0">
              <a:latin typeface="Corbel"/>
              <a:ea typeface="Tahoma"/>
              <a:cs typeface="Gill Sans Light"/>
            </a:endParaRPr>
          </a:p>
          <a:p>
            <a:r>
              <a:rPr lang="en-GB" dirty="0">
                <a:latin typeface="Corbel"/>
                <a:ea typeface="Tahoma"/>
                <a:cs typeface="Gill Sans Light"/>
              </a:rPr>
              <a:t>Logical: </a:t>
            </a:r>
            <a:r>
              <a:rPr lang="en-GB" dirty="0">
                <a:latin typeface="Courier New"/>
                <a:ea typeface="Tahoma"/>
                <a:cs typeface="Gill Sans Light"/>
              </a:rPr>
              <a:t>! (negation), &amp; (and), | (or)</a:t>
            </a:r>
            <a:endParaRPr lang="en-GB" dirty="0"/>
          </a:p>
          <a:p>
            <a:endParaRPr lang="en-GB" dirty="0">
              <a:latin typeface="Corbel"/>
              <a:ea typeface="Tahoma"/>
              <a:cs typeface="Gill Sans Light"/>
            </a:endParaRPr>
          </a:p>
          <a:p>
            <a:r>
              <a:rPr lang="en-GB" dirty="0">
                <a:latin typeface="Corbel"/>
                <a:ea typeface="Tahoma"/>
                <a:cs typeface="Gill Sans Light"/>
              </a:rPr>
              <a:t>Other:</a:t>
            </a:r>
            <a:r>
              <a:rPr lang="en-GB" dirty="0">
                <a:latin typeface="Courier New"/>
                <a:ea typeface="Tahoma"/>
                <a:cs typeface="Gill Sans Light"/>
              </a:rPr>
              <a:t> %in%</a:t>
            </a:r>
            <a:endParaRPr lang="en-GB">
              <a:solidFill>
                <a:schemeClr val="accent4"/>
              </a:solidFill>
              <a:latin typeface="Courier New"/>
              <a:ea typeface="Tahoma"/>
              <a:cs typeface="Courier New"/>
            </a:endParaRPr>
          </a:p>
        </p:txBody>
      </p:sp>
      <p:pic>
        <p:nvPicPr>
          <p:cNvPr id="5" name="Image 20" descr="A red and black logo&#10;&#10;Description automatically generated">
            <a:extLst>
              <a:ext uri="{FF2B5EF4-FFF2-40B4-BE49-F238E27FC236}">
                <a16:creationId xmlns:a16="http://schemas.microsoft.com/office/drawing/2014/main" id="{3AF7C1A5-F474-0A7A-D052-897E77840895}"/>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72B66D5D-D7D4-B02D-C41F-72969D0CD30C}"/>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Comparison, logical operators, and %in% always return logical values (TRUE/FALSE)</a:t>
            </a:r>
            <a:endParaRPr lang="en-US" dirty="0"/>
          </a:p>
        </p:txBody>
      </p:sp>
    </p:spTree>
    <p:extLst>
      <p:ext uri="{BB962C8B-B14F-4D97-AF65-F5344CB8AC3E}">
        <p14:creationId xmlns:p14="http://schemas.microsoft.com/office/powerpoint/2010/main" val="3823464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8B743-7AFE-1F85-0A33-9101657EEB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642C9-7F67-926B-2D69-69853F11F9E9}"/>
              </a:ext>
            </a:extLst>
          </p:cNvPr>
          <p:cNvSpPr>
            <a:spLocks noGrp="1"/>
          </p:cNvSpPr>
          <p:nvPr>
            <p:ph type="title"/>
          </p:nvPr>
        </p:nvSpPr>
        <p:spPr/>
        <p:txBody>
          <a:bodyPr/>
          <a:lstStyle/>
          <a:p>
            <a:r>
              <a:rPr lang="en-GB" dirty="0">
                <a:ea typeface="Verdana"/>
                <a:cs typeface="Gill Sans"/>
              </a:rPr>
              <a:t>Operators returning logical values</a:t>
            </a:r>
            <a:endParaRPr lang="en-GB" dirty="0"/>
          </a:p>
        </p:txBody>
      </p:sp>
      <p:sp>
        <p:nvSpPr>
          <p:cNvPr id="3" name="Text Placeholder 2">
            <a:extLst>
              <a:ext uri="{FF2B5EF4-FFF2-40B4-BE49-F238E27FC236}">
                <a16:creationId xmlns:a16="http://schemas.microsoft.com/office/drawing/2014/main" id="{BB89B27C-9A30-F91A-ADAD-A32B496F5292}"/>
              </a:ext>
            </a:extLst>
          </p:cNvPr>
          <p:cNvSpPr>
            <a:spLocks noGrp="1"/>
          </p:cNvSpPr>
          <p:nvPr>
            <p:ph type="body" sz="quarter" idx="11"/>
          </p:nvPr>
        </p:nvSpPr>
        <p:spPr>
          <a:xfrm>
            <a:off x="828675" y="1666875"/>
            <a:ext cx="10515600" cy="4503738"/>
          </a:xfrm>
        </p:spPr>
        <p:txBody>
          <a:bodyPr vert="horz" lIns="91440" tIns="45720" rIns="91440" bIns="45720" rtlCol="0" anchor="t">
            <a:normAutofit/>
          </a:bodyPr>
          <a:lstStyle/>
          <a:p>
            <a:pPr>
              <a:lnSpc>
                <a:spcPct val="100000"/>
              </a:lnSpc>
              <a:spcBef>
                <a:spcPct val="20000"/>
              </a:spcBef>
            </a:pPr>
            <a:r>
              <a:rPr lang="en-US" sz="2000" dirty="0">
                <a:latin typeface="Courier New"/>
                <a:ea typeface="+mn-lt"/>
                <a:cs typeface="+mn-lt"/>
              </a:rPr>
              <a:t>c(1,3,2) == 2</a:t>
            </a:r>
          </a:p>
          <a:p>
            <a:pPr>
              <a:lnSpc>
                <a:spcPct val="100000"/>
              </a:lnSpc>
              <a:spcBef>
                <a:spcPct val="20000"/>
              </a:spcBef>
            </a:pPr>
            <a:r>
              <a:rPr lang="en-US" sz="2000" dirty="0">
                <a:latin typeface="Courier New"/>
                <a:ea typeface="Tahoma"/>
                <a:cs typeface="Gill Sans Light"/>
              </a:rPr>
              <a:t>[1] FALSE </a:t>
            </a:r>
            <a:r>
              <a:rPr lang="en-US" sz="2000" err="1">
                <a:latin typeface="Courier New"/>
                <a:ea typeface="Tahoma"/>
                <a:cs typeface="Gill Sans Light"/>
              </a:rPr>
              <a:t>FALSE</a:t>
            </a:r>
            <a:r>
              <a:rPr lang="en-US" sz="2000" dirty="0">
                <a:latin typeface="Courier New"/>
                <a:ea typeface="Tahoma"/>
                <a:cs typeface="Gill Sans Light"/>
              </a:rPr>
              <a:t> </a:t>
            </a:r>
            <a:r>
              <a:rPr lang="en-US" sz="2000" b="1" dirty="0">
                <a:latin typeface="Courier New"/>
                <a:ea typeface="Tahoma"/>
                <a:cs typeface="Gill Sans Light"/>
              </a:rPr>
              <a:t>TRUE</a:t>
            </a:r>
            <a:endParaRPr lang="en-US" sz="2000" dirty="0">
              <a:latin typeface="Courier New"/>
              <a:ea typeface="Tahoma"/>
              <a:cs typeface="Gill Sans Light"/>
            </a:endParaRPr>
          </a:p>
          <a:p>
            <a:pPr>
              <a:lnSpc>
                <a:spcPct val="100000"/>
              </a:lnSpc>
              <a:spcBef>
                <a:spcPct val="20000"/>
              </a:spcBef>
            </a:pPr>
            <a:endParaRPr lang="en-US" sz="2000" dirty="0">
              <a:latin typeface="Courier New"/>
              <a:ea typeface="Tahoma"/>
              <a:cs typeface="Gill Sans Light"/>
            </a:endParaRPr>
          </a:p>
          <a:p>
            <a:pPr>
              <a:lnSpc>
                <a:spcPct val="100000"/>
              </a:lnSpc>
              <a:spcBef>
                <a:spcPct val="20000"/>
              </a:spcBef>
            </a:pPr>
            <a:r>
              <a:rPr lang="en-US" sz="2000" dirty="0">
                <a:latin typeface="Courier New"/>
                <a:ea typeface="Tahoma"/>
                <a:cs typeface="Courier New"/>
              </a:rPr>
              <a:t>c(1,3,2) &lt; 2</a:t>
            </a:r>
          </a:p>
          <a:p>
            <a:pPr>
              <a:lnSpc>
                <a:spcPct val="100000"/>
              </a:lnSpc>
              <a:spcBef>
                <a:spcPct val="20000"/>
              </a:spcBef>
            </a:pPr>
            <a:r>
              <a:rPr lang="en-US" sz="2000" dirty="0">
                <a:latin typeface="Courier New"/>
                <a:ea typeface="Tahoma"/>
                <a:cs typeface="Courier New"/>
              </a:rPr>
              <a:t>[1] </a:t>
            </a:r>
            <a:r>
              <a:rPr lang="en-US" sz="2000" b="1" dirty="0">
                <a:latin typeface="Courier New"/>
                <a:ea typeface="Tahoma"/>
                <a:cs typeface="Courier New"/>
              </a:rPr>
              <a:t>TRUE</a:t>
            </a:r>
            <a:r>
              <a:rPr lang="en-US" sz="2000" dirty="0">
                <a:latin typeface="Courier New"/>
                <a:ea typeface="Tahoma"/>
                <a:cs typeface="Courier New"/>
              </a:rPr>
              <a:t>  FALSE  </a:t>
            </a:r>
            <a:r>
              <a:rPr lang="en-US" sz="2000" err="1">
                <a:latin typeface="Courier New"/>
                <a:ea typeface="Tahoma"/>
                <a:cs typeface="Courier New"/>
              </a:rPr>
              <a:t>FALSE</a:t>
            </a:r>
            <a:endParaRPr lang="en-US" sz="2000">
              <a:latin typeface="Courier New"/>
              <a:ea typeface="Tahoma"/>
              <a:cs typeface="Courier New"/>
            </a:endParaRPr>
          </a:p>
          <a:p>
            <a:pPr>
              <a:lnSpc>
                <a:spcPct val="100000"/>
              </a:lnSpc>
              <a:spcBef>
                <a:spcPct val="20000"/>
              </a:spcBef>
            </a:pPr>
            <a:endParaRPr lang="en-US" sz="2000" dirty="0">
              <a:latin typeface="Courier New"/>
              <a:ea typeface="Tahoma"/>
              <a:cs typeface="Gill Sans Light"/>
            </a:endParaRPr>
          </a:p>
          <a:p>
            <a:pPr>
              <a:lnSpc>
                <a:spcPct val="100000"/>
              </a:lnSpc>
              <a:spcBef>
                <a:spcPct val="20000"/>
              </a:spcBef>
            </a:pPr>
            <a:r>
              <a:rPr lang="en-US" sz="2000" dirty="0">
                <a:latin typeface="Courier New"/>
                <a:ea typeface="+mn-lt"/>
                <a:cs typeface="+mn-lt"/>
              </a:rPr>
              <a:t>!(c(1,3,2) &lt; 2)   </a:t>
            </a:r>
            <a:r>
              <a:rPr lang="en-US" sz="2000" b="1" dirty="0">
                <a:solidFill>
                  <a:schemeClr val="accent4"/>
                </a:solidFill>
                <a:latin typeface="Courier New"/>
                <a:ea typeface="+mn-lt"/>
                <a:cs typeface="+mn-lt"/>
              </a:rPr>
              <a:t># ! Reverses TRUE and FALSE</a:t>
            </a:r>
          </a:p>
          <a:p>
            <a:pPr>
              <a:lnSpc>
                <a:spcPct val="100000"/>
              </a:lnSpc>
              <a:spcBef>
                <a:spcPct val="20000"/>
              </a:spcBef>
            </a:pPr>
            <a:r>
              <a:rPr lang="en-US" sz="2000" dirty="0">
                <a:latin typeface="Courier New"/>
                <a:ea typeface="Tahoma"/>
                <a:cs typeface="Gill Sans Light"/>
              </a:rPr>
              <a:t>[1] FALSE  </a:t>
            </a:r>
            <a:r>
              <a:rPr lang="en-US" sz="2000" b="1" dirty="0">
                <a:latin typeface="Courier New"/>
                <a:ea typeface="Tahoma"/>
                <a:cs typeface="Gill Sans Light"/>
              </a:rPr>
              <a:t>TRUE</a:t>
            </a:r>
            <a:r>
              <a:rPr lang="en-US" sz="2000" dirty="0">
                <a:latin typeface="Courier New"/>
                <a:ea typeface="Tahoma"/>
                <a:cs typeface="Gill Sans Light"/>
              </a:rPr>
              <a:t>  </a:t>
            </a:r>
            <a:r>
              <a:rPr lang="en-US" sz="2000" b="1" dirty="0" err="1">
                <a:latin typeface="Courier New"/>
                <a:ea typeface="Tahoma"/>
                <a:cs typeface="Gill Sans Light"/>
              </a:rPr>
              <a:t>TRUE</a:t>
            </a:r>
            <a:endParaRPr lang="en-US" sz="2000" dirty="0" err="1">
              <a:latin typeface="Courier New"/>
              <a:ea typeface="Tahoma"/>
              <a:cs typeface="Gill Sans Light"/>
            </a:endParaRPr>
          </a:p>
          <a:p>
            <a:pPr>
              <a:lnSpc>
                <a:spcPct val="100000"/>
              </a:lnSpc>
              <a:spcBef>
                <a:spcPct val="20000"/>
              </a:spcBef>
            </a:pPr>
            <a:endParaRPr lang="en-US" sz="2000" dirty="0">
              <a:latin typeface="Courier New"/>
              <a:ea typeface="Tahoma"/>
              <a:cs typeface="Gill Sans Light"/>
            </a:endParaRPr>
          </a:p>
          <a:p>
            <a:pPr>
              <a:lnSpc>
                <a:spcPct val="100000"/>
              </a:lnSpc>
              <a:spcBef>
                <a:spcPct val="20000"/>
              </a:spcBef>
            </a:pPr>
            <a:r>
              <a:rPr lang="en-US" sz="2000" dirty="0">
                <a:latin typeface="Courier New"/>
                <a:ea typeface="+mn-lt"/>
                <a:cs typeface="+mn-lt"/>
              </a:rPr>
              <a:t>c("Fred", "Marc", "Dan", "Ali") %in% c("Dan", "Geoff", "Ali")</a:t>
            </a:r>
          </a:p>
          <a:p>
            <a:pPr>
              <a:lnSpc>
                <a:spcPct val="100000"/>
              </a:lnSpc>
              <a:spcBef>
                <a:spcPct val="20000"/>
              </a:spcBef>
            </a:pPr>
            <a:r>
              <a:rPr lang="en-US" sz="2000" dirty="0">
                <a:latin typeface="Courier New"/>
                <a:ea typeface="Tahoma"/>
                <a:cs typeface="Gill Sans Light"/>
              </a:rPr>
              <a:t>[1] FALSE </a:t>
            </a:r>
            <a:r>
              <a:rPr lang="en-US" sz="2000" err="1">
                <a:latin typeface="Courier New"/>
                <a:ea typeface="Tahoma"/>
                <a:cs typeface="Gill Sans Light"/>
              </a:rPr>
              <a:t>FALSE</a:t>
            </a:r>
            <a:r>
              <a:rPr lang="en-US" sz="2000" dirty="0">
                <a:latin typeface="Courier New"/>
                <a:ea typeface="Tahoma"/>
                <a:cs typeface="Gill Sans Light"/>
              </a:rPr>
              <a:t> </a:t>
            </a:r>
            <a:r>
              <a:rPr lang="en-US" sz="2000" b="1" dirty="0">
                <a:latin typeface="Courier New"/>
                <a:ea typeface="Tahoma"/>
                <a:cs typeface="Gill Sans Light"/>
              </a:rPr>
              <a:t>TRUE</a:t>
            </a:r>
            <a:r>
              <a:rPr lang="en-US" sz="2000" dirty="0">
                <a:latin typeface="Courier New"/>
                <a:ea typeface="Tahoma"/>
                <a:cs typeface="Gill Sans Light"/>
              </a:rPr>
              <a:t>  </a:t>
            </a:r>
            <a:r>
              <a:rPr lang="en-US" sz="2000" b="1" err="1">
                <a:latin typeface="Courier New"/>
                <a:ea typeface="Tahoma"/>
                <a:cs typeface="Gill Sans Light"/>
              </a:rPr>
              <a:t>TRUE</a:t>
            </a:r>
            <a:endParaRPr lang="en-US" sz="2000" err="1">
              <a:latin typeface="Courier New"/>
              <a:ea typeface="Tahoma"/>
              <a:cs typeface="Gill Sans Light"/>
            </a:endParaRPr>
          </a:p>
          <a:p>
            <a:endParaRPr lang="en-GB" dirty="0">
              <a:solidFill>
                <a:srgbClr val="1E2232"/>
              </a:solidFill>
              <a:latin typeface="Corbel"/>
              <a:ea typeface="Tahoma"/>
              <a:cs typeface="Gill Sans Light"/>
            </a:endParaRPr>
          </a:p>
        </p:txBody>
      </p:sp>
    </p:spTree>
    <p:extLst>
      <p:ext uri="{BB962C8B-B14F-4D97-AF65-F5344CB8AC3E}">
        <p14:creationId xmlns:p14="http://schemas.microsoft.com/office/powerpoint/2010/main" val="3274870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D4DA-50B3-6D9D-0E2B-04A645B2C5B3}"/>
              </a:ext>
            </a:extLst>
          </p:cNvPr>
          <p:cNvSpPr>
            <a:spLocks noGrp="1"/>
          </p:cNvSpPr>
          <p:nvPr>
            <p:ph type="title"/>
          </p:nvPr>
        </p:nvSpPr>
        <p:spPr/>
        <p:txBody>
          <a:bodyPr/>
          <a:lstStyle/>
          <a:p>
            <a:r>
              <a:rPr lang="en-GB" dirty="0">
                <a:ea typeface="Verdana"/>
                <a:cs typeface="Gill Sans"/>
              </a:rPr>
              <a:t>Using logical vectors to subset</a:t>
            </a:r>
            <a:endParaRPr lang="en-GB" dirty="0"/>
          </a:p>
        </p:txBody>
      </p:sp>
      <p:sp>
        <p:nvSpPr>
          <p:cNvPr id="3" name="Text Placeholder 2">
            <a:extLst>
              <a:ext uri="{FF2B5EF4-FFF2-40B4-BE49-F238E27FC236}">
                <a16:creationId xmlns:a16="http://schemas.microsoft.com/office/drawing/2014/main" id="{92F76A4E-1D12-20E3-1EC0-67D61C5063C6}"/>
              </a:ext>
            </a:extLst>
          </p:cNvPr>
          <p:cNvSpPr>
            <a:spLocks noGrp="1"/>
          </p:cNvSpPr>
          <p:nvPr>
            <p:ph type="body" sz="quarter" idx="11"/>
          </p:nvPr>
        </p:nvSpPr>
        <p:spPr/>
        <p:txBody>
          <a:bodyPr vert="horz" lIns="91440" tIns="45720" rIns="91440" bIns="45720" rtlCol="0" anchor="t">
            <a:noAutofit/>
          </a:bodyPr>
          <a:lstStyle/>
          <a:p>
            <a:r>
              <a:rPr lang="en-GB" sz="1800" dirty="0">
                <a:ea typeface="Tahoma"/>
                <a:cs typeface="Gill Sans Light"/>
              </a:rPr>
              <a:t>The [] operator can also accept a logical vector</a:t>
            </a:r>
          </a:p>
          <a:p>
            <a:r>
              <a:rPr lang="en-GB" sz="1800" dirty="0">
                <a:latin typeface="Courier New"/>
                <a:ea typeface="Tahoma"/>
                <a:cs typeface="Courier New"/>
              </a:rPr>
              <a:t>a &lt;- 1:4</a:t>
            </a:r>
          </a:p>
          <a:p>
            <a:r>
              <a:rPr lang="en-GB" sz="1800" dirty="0">
                <a:latin typeface="Courier New"/>
                <a:ea typeface="Tahoma"/>
                <a:cs typeface="Courier New"/>
              </a:rPr>
              <a:t>a</a:t>
            </a:r>
            <a:endParaRPr lang="en-US" sz="1800">
              <a:latin typeface="Courier New"/>
              <a:ea typeface="Tahoma"/>
              <a:cs typeface="Courier New"/>
            </a:endParaRPr>
          </a:p>
          <a:p>
            <a:r>
              <a:rPr lang="en-GB" sz="1800" dirty="0">
                <a:latin typeface="Courier New"/>
                <a:ea typeface="Tahoma"/>
                <a:cs typeface="Courier New"/>
              </a:rPr>
              <a:t>[1]  1 2 3 4 </a:t>
            </a:r>
          </a:p>
          <a:p>
            <a:endParaRPr lang="en-GB" sz="1800" dirty="0">
              <a:latin typeface="Courier New"/>
              <a:cs typeface="Courier New"/>
            </a:endParaRPr>
          </a:p>
          <a:p>
            <a:r>
              <a:rPr lang="en-GB" sz="1800" dirty="0">
                <a:latin typeface="Courier New"/>
                <a:ea typeface="Tahoma"/>
                <a:cs typeface="Courier New"/>
              </a:rPr>
              <a:t>a[ c(FALSE,FALSE,TRUE,TRUE) ] </a:t>
            </a:r>
            <a:r>
              <a:rPr lang="en-GB" sz="1800" b="1" dirty="0">
                <a:solidFill>
                  <a:schemeClr val="accent4"/>
                </a:solidFill>
                <a:latin typeface="Courier New"/>
                <a:ea typeface="Tahoma"/>
                <a:cs typeface="Courier New"/>
              </a:rPr>
              <a:t># select the elements where there is TRUE</a:t>
            </a:r>
          </a:p>
          <a:p>
            <a:r>
              <a:rPr lang="en-GB" sz="1800" dirty="0">
                <a:latin typeface="Courier New"/>
                <a:ea typeface="Tahoma"/>
                <a:cs typeface="Courier New"/>
              </a:rPr>
              <a:t>[1]  3 4</a:t>
            </a:r>
          </a:p>
          <a:p>
            <a:endParaRPr lang="en-GB" sz="1800" dirty="0">
              <a:latin typeface="Courier New"/>
              <a:cs typeface="Courier New"/>
            </a:endParaRPr>
          </a:p>
          <a:p>
            <a:r>
              <a:rPr lang="en-GB" sz="1800" dirty="0">
                <a:latin typeface="Courier New"/>
                <a:ea typeface="Tahoma"/>
                <a:cs typeface="Courier New"/>
              </a:rPr>
              <a:t>a[ a&gt;2 ] </a:t>
            </a:r>
            <a:r>
              <a:rPr lang="en-GB" sz="1800" b="1" dirty="0">
                <a:solidFill>
                  <a:schemeClr val="accent4"/>
                </a:solidFill>
                <a:latin typeface="Courier New"/>
                <a:ea typeface="Tahoma"/>
                <a:cs typeface="Courier New"/>
              </a:rPr>
              <a:t># the logical vector is provided by a logical expression</a:t>
            </a:r>
            <a:endParaRPr lang="en-GB" sz="1800">
              <a:solidFill>
                <a:schemeClr val="accent4"/>
              </a:solidFill>
              <a:latin typeface="Courier New"/>
              <a:ea typeface="Tahoma"/>
              <a:cs typeface="Courier New"/>
            </a:endParaRPr>
          </a:p>
          <a:p>
            <a:r>
              <a:rPr lang="en-GB" sz="1800" dirty="0">
                <a:latin typeface="Courier New"/>
                <a:ea typeface="Tahoma"/>
                <a:cs typeface="Courier New"/>
              </a:rPr>
              <a:t>[1]  3 4</a:t>
            </a:r>
          </a:p>
          <a:p>
            <a:endParaRPr lang="en-GB" sz="1800" dirty="0"/>
          </a:p>
          <a:p>
            <a:endParaRPr lang="en-GB" sz="1800" dirty="0"/>
          </a:p>
          <a:p>
            <a:endParaRPr lang="en-GB" sz="1800" dirty="0"/>
          </a:p>
        </p:txBody>
      </p:sp>
      <p:pic>
        <p:nvPicPr>
          <p:cNvPr id="5" name="Image 20" descr="A red and black logo&#10;&#10;Description automatically generated">
            <a:extLst>
              <a:ext uri="{FF2B5EF4-FFF2-40B4-BE49-F238E27FC236}">
                <a16:creationId xmlns:a16="http://schemas.microsoft.com/office/drawing/2014/main" id="{5831DD58-EF87-D3EF-7C48-45BEC2D3AB86}"/>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3E77B8A5-895A-C2B0-4EB5-14CC9023C1A0}"/>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This sort of operation is extremely common </a:t>
            </a:r>
          </a:p>
          <a:p>
            <a:r>
              <a:rPr lang="en-GB" sz="2400" b="1" dirty="0"/>
              <a:t>to subset some data</a:t>
            </a:r>
          </a:p>
        </p:txBody>
      </p:sp>
    </p:spTree>
    <p:extLst>
      <p:ext uri="{BB962C8B-B14F-4D97-AF65-F5344CB8AC3E}">
        <p14:creationId xmlns:p14="http://schemas.microsoft.com/office/powerpoint/2010/main" val="136131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0008D-1615-B6B6-82FA-5E7BDF8F9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0F8C6-F44B-E906-56E8-9DFD8E6A8910}"/>
              </a:ext>
            </a:extLst>
          </p:cNvPr>
          <p:cNvSpPr>
            <a:spLocks noGrp="1"/>
          </p:cNvSpPr>
          <p:nvPr>
            <p:ph type="title"/>
          </p:nvPr>
        </p:nvSpPr>
        <p:spPr/>
        <p:txBody>
          <a:bodyPr/>
          <a:lstStyle/>
          <a:p>
            <a:r>
              <a:rPr lang="en-GB" dirty="0">
                <a:ea typeface="Verdana"/>
                <a:cs typeface="Gill Sans"/>
              </a:rPr>
              <a:t>Missing values (I)</a:t>
            </a:r>
            <a:endParaRPr lang="en-US" dirty="0"/>
          </a:p>
        </p:txBody>
      </p:sp>
      <p:sp>
        <p:nvSpPr>
          <p:cNvPr id="3" name="Text Placeholder 2">
            <a:extLst>
              <a:ext uri="{FF2B5EF4-FFF2-40B4-BE49-F238E27FC236}">
                <a16:creationId xmlns:a16="http://schemas.microsoft.com/office/drawing/2014/main" id="{4B8E71B9-41AA-9515-6B56-F0FEFE667AAD}"/>
              </a:ext>
            </a:extLst>
          </p:cNvPr>
          <p:cNvSpPr>
            <a:spLocks noGrp="1"/>
          </p:cNvSpPr>
          <p:nvPr>
            <p:ph type="body" sz="quarter" idx="11"/>
          </p:nvPr>
        </p:nvSpPr>
        <p:spPr>
          <a:xfrm>
            <a:off x="838200" y="1666875"/>
            <a:ext cx="10515600" cy="4503738"/>
          </a:xfrm>
        </p:spPr>
        <p:txBody>
          <a:bodyPr vert="horz" lIns="91440" tIns="45720" rIns="91440" bIns="45720" rtlCol="0" anchor="t">
            <a:normAutofit fontScale="92500" lnSpcReduction="20000"/>
          </a:bodyPr>
          <a:lstStyle/>
          <a:p>
            <a:pPr>
              <a:lnSpc>
                <a:spcPct val="100000"/>
              </a:lnSpc>
              <a:spcBef>
                <a:spcPct val="20000"/>
              </a:spcBef>
            </a:pPr>
            <a:r>
              <a:rPr lang="en-US" sz="2200" dirty="0">
                <a:ea typeface="+mn-lt"/>
                <a:cs typeface="+mn-lt"/>
              </a:rPr>
              <a:t>Missing values are usually represented by NA</a:t>
            </a:r>
            <a:r>
              <a:rPr lang="fr-FR" sz="2200" dirty="0">
                <a:ea typeface="+mn-lt"/>
                <a:cs typeface="+mn-lt"/>
              </a:rPr>
              <a:t>:</a:t>
            </a:r>
            <a:endParaRPr lang="da-DK" sz="2200" dirty="0">
              <a:ea typeface="+mn-lt"/>
              <a:cs typeface="+mn-lt"/>
            </a:endParaRPr>
          </a:p>
          <a:p>
            <a:pPr>
              <a:lnSpc>
                <a:spcPct val="100000"/>
              </a:lnSpc>
              <a:spcBef>
                <a:spcPct val="20000"/>
              </a:spcBef>
            </a:pPr>
            <a:r>
              <a:rPr lang="da-DK" sz="1900" dirty="0">
                <a:latin typeface="Courier New"/>
                <a:ea typeface="+mn-lt"/>
                <a:cs typeface="+mn-lt"/>
              </a:rPr>
              <a:t>y &lt;- c(1,2,3,4,5,NA,NA) </a:t>
            </a:r>
            <a:endParaRPr lang="en-US" sz="1900" dirty="0">
              <a:latin typeface="Courier New"/>
              <a:ea typeface="+mn-lt"/>
              <a:cs typeface="+mn-lt"/>
            </a:endParaRPr>
          </a:p>
          <a:p>
            <a:pPr>
              <a:lnSpc>
                <a:spcPct val="100000"/>
              </a:lnSpc>
              <a:spcBef>
                <a:spcPct val="20000"/>
              </a:spcBef>
            </a:pPr>
            <a:endParaRPr lang="da-DK" sz="1900" dirty="0">
              <a:ea typeface="+mn-lt"/>
              <a:cs typeface="+mn-lt"/>
            </a:endParaRPr>
          </a:p>
          <a:p>
            <a:pPr>
              <a:lnSpc>
                <a:spcPct val="100000"/>
              </a:lnSpc>
              <a:spcBef>
                <a:spcPct val="20000"/>
              </a:spcBef>
            </a:pPr>
            <a:r>
              <a:rPr lang="da-DK" sz="2200" dirty="0" err="1">
                <a:ea typeface="+mn-lt"/>
                <a:cs typeface="+mn-lt"/>
              </a:rPr>
              <a:t>NA's</a:t>
            </a:r>
            <a:r>
              <a:rPr lang="da-DK" sz="2200" dirty="0">
                <a:ea typeface="+mn-lt"/>
                <a:cs typeface="+mn-lt"/>
              </a:rPr>
              <a:t> </a:t>
            </a:r>
            <a:r>
              <a:rPr lang="da-DK" sz="2200" dirty="0" err="1">
                <a:ea typeface="+mn-lt"/>
                <a:cs typeface="+mn-lt"/>
              </a:rPr>
              <a:t>interfer</a:t>
            </a:r>
            <a:r>
              <a:rPr lang="da-DK" sz="2200" dirty="0">
                <a:ea typeface="+mn-lt"/>
                <a:cs typeface="+mn-lt"/>
              </a:rPr>
              <a:t> with </a:t>
            </a:r>
            <a:r>
              <a:rPr lang="da-DK" sz="2200" dirty="0" err="1">
                <a:ea typeface="+mn-lt"/>
                <a:cs typeface="+mn-lt"/>
              </a:rPr>
              <a:t>many</a:t>
            </a:r>
            <a:r>
              <a:rPr lang="da-DK" sz="2200" dirty="0">
                <a:ea typeface="+mn-lt"/>
                <a:cs typeface="+mn-lt"/>
              </a:rPr>
              <a:t> </a:t>
            </a:r>
            <a:r>
              <a:rPr lang="da-DK" sz="2200" dirty="0" err="1">
                <a:ea typeface="+mn-lt"/>
                <a:cs typeface="+mn-lt"/>
              </a:rPr>
              <a:t>functions</a:t>
            </a:r>
            <a:r>
              <a:rPr lang="da-DK" sz="2200" dirty="0">
                <a:ea typeface="+mn-lt"/>
                <a:cs typeface="+mn-lt"/>
              </a:rPr>
              <a:t>:</a:t>
            </a:r>
            <a:endParaRPr lang="en-US" sz="2200" dirty="0">
              <a:ea typeface="+mn-lt"/>
              <a:cs typeface="+mn-lt"/>
            </a:endParaRPr>
          </a:p>
          <a:p>
            <a:pPr>
              <a:lnSpc>
                <a:spcPct val="100000"/>
              </a:lnSpc>
              <a:spcBef>
                <a:spcPct val="20000"/>
              </a:spcBef>
            </a:pPr>
            <a:r>
              <a:rPr lang="da-DK" sz="1900" dirty="0" err="1">
                <a:latin typeface="Courier New"/>
                <a:ea typeface="+mn-lt"/>
                <a:cs typeface="+mn-lt"/>
              </a:rPr>
              <a:t>mean</a:t>
            </a:r>
            <a:r>
              <a:rPr lang="da-DK" sz="1900" dirty="0">
                <a:latin typeface="Courier New"/>
                <a:ea typeface="+mn-lt"/>
                <a:cs typeface="+mn-lt"/>
              </a:rPr>
              <a:t>(y) </a:t>
            </a:r>
            <a:endParaRPr lang="en-US" sz="1900" dirty="0">
              <a:latin typeface="Courier New"/>
              <a:ea typeface="+mn-lt"/>
              <a:cs typeface="+mn-lt"/>
            </a:endParaRPr>
          </a:p>
          <a:p>
            <a:pPr>
              <a:lnSpc>
                <a:spcPct val="100000"/>
              </a:lnSpc>
              <a:spcBef>
                <a:spcPct val="20000"/>
              </a:spcBef>
            </a:pPr>
            <a:r>
              <a:rPr lang="da-DK" sz="1900" dirty="0">
                <a:latin typeface="Courier New"/>
                <a:ea typeface="+mn-lt"/>
                <a:cs typeface="+mn-lt"/>
              </a:rPr>
              <a:t>[1] NA</a:t>
            </a:r>
            <a:endParaRPr lang="en-US" sz="1900" dirty="0">
              <a:latin typeface="Courier New"/>
              <a:ea typeface="+mn-lt"/>
              <a:cs typeface="+mn-lt"/>
            </a:endParaRPr>
          </a:p>
          <a:p>
            <a:pPr>
              <a:lnSpc>
                <a:spcPct val="100000"/>
              </a:lnSpc>
              <a:spcBef>
                <a:spcPct val="20000"/>
              </a:spcBef>
            </a:pPr>
            <a:endParaRPr lang="da-DK" sz="1900" dirty="0">
              <a:ea typeface="+mn-lt"/>
              <a:cs typeface="+mn-lt"/>
            </a:endParaRPr>
          </a:p>
          <a:p>
            <a:pPr>
              <a:lnSpc>
                <a:spcPct val="100000"/>
              </a:lnSpc>
              <a:spcBef>
                <a:spcPct val="20000"/>
              </a:spcBef>
            </a:pPr>
            <a:r>
              <a:rPr lang="da-DK" sz="2200" dirty="0">
                <a:ea typeface="+mn-lt"/>
                <a:cs typeface="+mn-lt"/>
              </a:rPr>
              <a:t>Arguments </a:t>
            </a:r>
            <a:r>
              <a:rPr lang="da-DK" sz="2200" dirty="0" err="1">
                <a:ea typeface="+mn-lt"/>
                <a:cs typeface="+mn-lt"/>
              </a:rPr>
              <a:t>often</a:t>
            </a:r>
            <a:r>
              <a:rPr lang="da-DK" sz="2200" dirty="0">
                <a:ea typeface="+mn-lt"/>
                <a:cs typeface="+mn-lt"/>
              </a:rPr>
              <a:t> </a:t>
            </a:r>
            <a:r>
              <a:rPr lang="da-DK" sz="2200" dirty="0" err="1">
                <a:ea typeface="+mn-lt"/>
                <a:cs typeface="+mn-lt"/>
              </a:rPr>
              <a:t>exist</a:t>
            </a:r>
            <a:r>
              <a:rPr lang="da-DK" sz="2200" dirty="0">
                <a:ea typeface="+mn-lt"/>
                <a:cs typeface="+mn-lt"/>
              </a:rPr>
              <a:t> to </a:t>
            </a:r>
            <a:r>
              <a:rPr lang="da-DK" sz="2200" dirty="0" err="1">
                <a:ea typeface="+mn-lt"/>
                <a:cs typeface="+mn-lt"/>
              </a:rPr>
              <a:t>remove</a:t>
            </a:r>
            <a:r>
              <a:rPr lang="da-DK" sz="2200" dirty="0">
                <a:ea typeface="+mn-lt"/>
                <a:cs typeface="+mn-lt"/>
              </a:rPr>
              <a:t> </a:t>
            </a:r>
            <a:r>
              <a:rPr lang="da-DK" sz="2200" dirty="0" err="1">
                <a:ea typeface="+mn-lt"/>
                <a:cs typeface="+mn-lt"/>
              </a:rPr>
              <a:t>NA's</a:t>
            </a:r>
            <a:r>
              <a:rPr lang="da-DK" sz="2200" dirty="0">
                <a:ea typeface="+mn-lt"/>
                <a:cs typeface="+mn-lt"/>
              </a:rPr>
              <a:t> </a:t>
            </a:r>
            <a:r>
              <a:rPr lang="da-DK" sz="2200" dirty="0" err="1">
                <a:ea typeface="+mn-lt"/>
                <a:cs typeface="+mn-lt"/>
              </a:rPr>
              <a:t>before</a:t>
            </a:r>
            <a:r>
              <a:rPr lang="da-DK" sz="2200" dirty="0">
                <a:ea typeface="+mn-lt"/>
                <a:cs typeface="+mn-lt"/>
              </a:rPr>
              <a:t> </a:t>
            </a:r>
            <a:r>
              <a:rPr lang="da-DK" sz="2200" dirty="0" err="1">
                <a:ea typeface="+mn-lt"/>
                <a:cs typeface="+mn-lt"/>
              </a:rPr>
              <a:t>calculation</a:t>
            </a:r>
            <a:endParaRPr lang="en-US" sz="2200" dirty="0" err="1">
              <a:ea typeface="+mn-lt"/>
              <a:cs typeface="+mn-lt"/>
            </a:endParaRPr>
          </a:p>
          <a:p>
            <a:pPr>
              <a:lnSpc>
                <a:spcPct val="100000"/>
              </a:lnSpc>
              <a:spcBef>
                <a:spcPct val="20000"/>
              </a:spcBef>
            </a:pPr>
            <a:r>
              <a:rPr lang="da-DK" sz="1900" dirty="0" err="1">
                <a:latin typeface="Courier New"/>
                <a:ea typeface="+mn-lt"/>
                <a:cs typeface="+mn-lt"/>
              </a:rPr>
              <a:t>mean</a:t>
            </a:r>
            <a:r>
              <a:rPr lang="da-DK" sz="1900" dirty="0">
                <a:latin typeface="Courier New"/>
                <a:ea typeface="+mn-lt"/>
                <a:cs typeface="+mn-lt"/>
              </a:rPr>
              <a:t>(y, na.rm=TRUE) </a:t>
            </a:r>
            <a:endParaRPr lang="en-US" sz="1900" dirty="0">
              <a:latin typeface="Courier New"/>
              <a:ea typeface="+mn-lt"/>
              <a:cs typeface="+mn-lt"/>
            </a:endParaRPr>
          </a:p>
          <a:p>
            <a:pPr>
              <a:lnSpc>
                <a:spcPct val="100000"/>
              </a:lnSpc>
              <a:spcBef>
                <a:spcPct val="20000"/>
              </a:spcBef>
            </a:pPr>
            <a:r>
              <a:rPr lang="da-DK" sz="1900" dirty="0">
                <a:latin typeface="Courier New"/>
                <a:ea typeface="+mn-lt"/>
                <a:cs typeface="+mn-lt"/>
              </a:rPr>
              <a:t>[1] 3</a:t>
            </a:r>
            <a:endParaRPr lang="en-US" sz="1900" dirty="0">
              <a:latin typeface="Courier New"/>
              <a:ea typeface="+mn-lt"/>
              <a:cs typeface="+mn-lt"/>
            </a:endParaRPr>
          </a:p>
          <a:p>
            <a:pPr>
              <a:lnSpc>
                <a:spcPct val="100000"/>
              </a:lnSpc>
              <a:spcBef>
                <a:spcPct val="20000"/>
              </a:spcBef>
            </a:pPr>
            <a:endParaRPr lang="da-DK" sz="1900" dirty="0">
              <a:ea typeface="+mn-lt"/>
              <a:cs typeface="+mn-lt"/>
            </a:endParaRPr>
          </a:p>
          <a:p>
            <a:pPr>
              <a:lnSpc>
                <a:spcPct val="100000"/>
              </a:lnSpc>
              <a:spcBef>
                <a:spcPct val="20000"/>
              </a:spcBef>
            </a:pPr>
            <a:r>
              <a:rPr lang="da-DK" sz="2200" dirty="0" err="1">
                <a:ea typeface="+mn-lt"/>
                <a:cs typeface="+mn-lt"/>
              </a:rPr>
              <a:t>Alternatively</a:t>
            </a:r>
            <a:r>
              <a:rPr lang="da-DK" sz="2200" dirty="0">
                <a:ea typeface="+mn-lt"/>
                <a:cs typeface="+mn-lt"/>
              </a:rPr>
              <a:t>, </a:t>
            </a:r>
            <a:r>
              <a:rPr lang="da-DK" sz="2200" dirty="0" err="1">
                <a:ea typeface="+mn-lt"/>
                <a:cs typeface="+mn-lt"/>
              </a:rPr>
              <a:t>use</a:t>
            </a:r>
            <a:r>
              <a:rPr lang="da-DK" sz="2200" dirty="0">
                <a:ea typeface="+mn-lt"/>
                <a:cs typeface="+mn-lt"/>
              </a:rPr>
              <a:t> </a:t>
            </a:r>
            <a:r>
              <a:rPr lang="da-DK" sz="2200" b="1" dirty="0" err="1">
                <a:ea typeface="+mn-lt"/>
                <a:cs typeface="+mn-lt"/>
              </a:rPr>
              <a:t>na.omit</a:t>
            </a:r>
            <a:r>
              <a:rPr lang="da-DK" sz="2200" b="1" dirty="0">
                <a:ea typeface="+mn-lt"/>
                <a:cs typeface="+mn-lt"/>
              </a:rPr>
              <a:t>() </a:t>
            </a:r>
            <a:r>
              <a:rPr lang="da-DK" sz="2200" dirty="0">
                <a:ea typeface="+mn-lt"/>
                <a:cs typeface="+mn-lt"/>
              </a:rPr>
              <a:t>to </a:t>
            </a:r>
            <a:r>
              <a:rPr lang="da-DK" sz="2200" dirty="0" err="1">
                <a:ea typeface="+mn-lt"/>
                <a:cs typeface="+mn-lt"/>
              </a:rPr>
              <a:t>remove</a:t>
            </a:r>
            <a:r>
              <a:rPr lang="da-DK" sz="2200" dirty="0">
                <a:ea typeface="+mn-lt"/>
                <a:cs typeface="+mn-lt"/>
              </a:rPr>
              <a:t> </a:t>
            </a:r>
            <a:r>
              <a:rPr lang="da-DK" sz="2200" dirty="0" err="1">
                <a:ea typeface="+mn-lt"/>
                <a:cs typeface="+mn-lt"/>
              </a:rPr>
              <a:t>NAs</a:t>
            </a:r>
            <a:r>
              <a:rPr lang="da-DK" sz="2200" dirty="0">
                <a:ea typeface="+mn-lt"/>
                <a:cs typeface="+mn-lt"/>
              </a:rPr>
              <a:t> from the data </a:t>
            </a:r>
            <a:endParaRPr lang="en-US" sz="2200" dirty="0">
              <a:ea typeface="+mn-lt"/>
              <a:cs typeface="+mn-lt"/>
            </a:endParaRPr>
          </a:p>
          <a:p>
            <a:pPr>
              <a:lnSpc>
                <a:spcPct val="100000"/>
              </a:lnSpc>
              <a:spcBef>
                <a:spcPct val="20000"/>
              </a:spcBef>
            </a:pPr>
            <a:r>
              <a:rPr lang="da-DK" sz="1900" dirty="0" err="1">
                <a:latin typeface="Courier New"/>
                <a:ea typeface="+mn-lt"/>
                <a:cs typeface="+mn-lt"/>
              </a:rPr>
              <a:t>y_cleaned</a:t>
            </a:r>
            <a:r>
              <a:rPr lang="da-DK" sz="1900" dirty="0">
                <a:latin typeface="Courier New"/>
                <a:ea typeface="+mn-lt"/>
                <a:cs typeface="+mn-lt"/>
              </a:rPr>
              <a:t> &lt;- </a:t>
            </a:r>
            <a:r>
              <a:rPr lang="da-DK" sz="1900" dirty="0" err="1">
                <a:latin typeface="Courier New"/>
                <a:ea typeface="+mn-lt"/>
                <a:cs typeface="+mn-lt"/>
              </a:rPr>
              <a:t>na.omit</a:t>
            </a:r>
            <a:r>
              <a:rPr lang="da-DK" sz="1900" dirty="0">
                <a:latin typeface="Courier New"/>
                <a:ea typeface="+mn-lt"/>
                <a:cs typeface="+mn-lt"/>
              </a:rPr>
              <a:t>(y)</a:t>
            </a:r>
            <a:endParaRPr lang="en-US" sz="1900" dirty="0">
              <a:latin typeface="Courier New"/>
              <a:ea typeface="+mn-lt"/>
              <a:cs typeface="+mn-lt"/>
            </a:endParaRPr>
          </a:p>
          <a:p>
            <a:pPr>
              <a:lnSpc>
                <a:spcPct val="100000"/>
              </a:lnSpc>
              <a:spcBef>
                <a:spcPct val="20000"/>
              </a:spcBef>
            </a:pPr>
            <a:r>
              <a:rPr lang="da-DK" sz="1900" dirty="0" err="1">
                <a:latin typeface="Courier New"/>
                <a:ea typeface="+mn-lt"/>
                <a:cs typeface="+mn-lt"/>
              </a:rPr>
              <a:t>mean</a:t>
            </a:r>
            <a:r>
              <a:rPr lang="da-DK" sz="1900" dirty="0">
                <a:latin typeface="Courier New"/>
                <a:ea typeface="+mn-lt"/>
                <a:cs typeface="+mn-lt"/>
              </a:rPr>
              <a:t>(</a:t>
            </a:r>
            <a:r>
              <a:rPr lang="da-DK" sz="1900" dirty="0" err="1">
                <a:latin typeface="Courier New"/>
                <a:ea typeface="+mn-lt"/>
                <a:cs typeface="+mn-lt"/>
              </a:rPr>
              <a:t>y_cleaned</a:t>
            </a:r>
            <a:r>
              <a:rPr lang="da-DK" sz="1900" dirty="0">
                <a:latin typeface="Courier New"/>
                <a:ea typeface="+mn-lt"/>
                <a:cs typeface="+mn-lt"/>
              </a:rPr>
              <a:t>)</a:t>
            </a:r>
            <a:endParaRPr lang="en-US" sz="1900" dirty="0">
              <a:latin typeface="Courier New"/>
              <a:ea typeface="+mn-lt"/>
              <a:cs typeface="+mn-lt"/>
            </a:endParaRPr>
          </a:p>
          <a:p>
            <a:pPr>
              <a:lnSpc>
                <a:spcPct val="100000"/>
              </a:lnSpc>
              <a:spcBef>
                <a:spcPct val="20000"/>
              </a:spcBef>
            </a:pPr>
            <a:r>
              <a:rPr lang="da-DK" sz="1900" dirty="0">
                <a:latin typeface="Courier New"/>
                <a:ea typeface="+mn-lt"/>
                <a:cs typeface="+mn-lt"/>
              </a:rPr>
              <a:t>[1] 3</a:t>
            </a:r>
            <a:endParaRPr lang="en-US" sz="1900" dirty="0">
              <a:latin typeface="Courier New"/>
              <a:ea typeface="+mn-lt"/>
              <a:cs typeface="+mn-lt"/>
            </a:endParaRPr>
          </a:p>
        </p:txBody>
      </p:sp>
    </p:spTree>
    <p:extLst>
      <p:ext uri="{BB962C8B-B14F-4D97-AF65-F5344CB8AC3E}">
        <p14:creationId xmlns:p14="http://schemas.microsoft.com/office/powerpoint/2010/main" val="2023400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7EAB-6B1A-E342-28DB-08FD81FFA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2DE4E-B8D1-679E-C2CD-E9BBDBDF295A}"/>
              </a:ext>
            </a:extLst>
          </p:cNvPr>
          <p:cNvSpPr>
            <a:spLocks noGrp="1"/>
          </p:cNvSpPr>
          <p:nvPr>
            <p:ph type="title"/>
          </p:nvPr>
        </p:nvSpPr>
        <p:spPr/>
        <p:txBody>
          <a:bodyPr/>
          <a:lstStyle/>
          <a:p>
            <a:r>
              <a:rPr lang="en-GB" dirty="0">
                <a:ea typeface="Verdana"/>
                <a:cs typeface="Gill Sans"/>
              </a:rPr>
              <a:t>Missing values (II)</a:t>
            </a:r>
            <a:endParaRPr lang="en-US" dirty="0"/>
          </a:p>
        </p:txBody>
      </p:sp>
      <p:sp>
        <p:nvSpPr>
          <p:cNvPr id="3" name="Text Placeholder 2">
            <a:extLst>
              <a:ext uri="{FF2B5EF4-FFF2-40B4-BE49-F238E27FC236}">
                <a16:creationId xmlns:a16="http://schemas.microsoft.com/office/drawing/2014/main" id="{4078D0D7-0668-A085-B5FB-BEED6696E30D}"/>
              </a:ext>
            </a:extLst>
          </p:cNvPr>
          <p:cNvSpPr>
            <a:spLocks noGrp="1"/>
          </p:cNvSpPr>
          <p:nvPr>
            <p:ph type="body" sz="quarter" idx="11"/>
          </p:nvPr>
        </p:nvSpPr>
        <p:spPr>
          <a:xfrm>
            <a:off x="838200" y="1666875"/>
            <a:ext cx="10515600" cy="4503738"/>
          </a:xfrm>
        </p:spPr>
        <p:txBody>
          <a:bodyPr vert="horz" lIns="91440" tIns="45720" rIns="91440" bIns="45720" rtlCol="0" anchor="t">
            <a:normAutofit fontScale="92500" lnSpcReduction="10000"/>
          </a:bodyPr>
          <a:lstStyle/>
          <a:p>
            <a:pPr>
              <a:lnSpc>
                <a:spcPct val="100000"/>
              </a:lnSpc>
              <a:spcBef>
                <a:spcPct val="20000"/>
              </a:spcBef>
            </a:pPr>
            <a:r>
              <a:rPr lang="fr-FR" sz="1800" dirty="0">
                <a:latin typeface="Courier New"/>
                <a:ea typeface="+mn-lt"/>
                <a:cs typeface="+mn-lt"/>
              </a:rPr>
              <a:t>x &lt;- c(1, NA, 0/0) </a:t>
            </a:r>
            <a:r>
              <a:rPr lang="fr-FR" sz="1700" b="1" dirty="0">
                <a:solidFill>
                  <a:schemeClr val="accent4"/>
                </a:solidFill>
                <a:latin typeface="Courier New"/>
                <a:ea typeface="+mn-lt"/>
                <a:cs typeface="Courier New"/>
              </a:rPr>
              <a:t># 0/0 </a:t>
            </a:r>
            <a:r>
              <a:rPr lang="fr-FR" sz="1700" b="1" err="1">
                <a:solidFill>
                  <a:schemeClr val="accent4"/>
                </a:solidFill>
                <a:latin typeface="Courier New"/>
                <a:ea typeface="+mn-lt"/>
                <a:cs typeface="Courier New"/>
              </a:rPr>
              <a:t>gives</a:t>
            </a:r>
            <a:r>
              <a:rPr lang="fr-FR" sz="1700" b="1" dirty="0">
                <a:solidFill>
                  <a:schemeClr val="accent4"/>
                </a:solidFill>
                <a:latin typeface="Courier New"/>
                <a:ea typeface="+mn-lt"/>
                <a:cs typeface="Courier New"/>
              </a:rPr>
              <a:t> NaN = Not a </a:t>
            </a:r>
            <a:r>
              <a:rPr lang="fr-FR" sz="1700" b="1" err="1">
                <a:solidFill>
                  <a:schemeClr val="accent4"/>
                </a:solidFill>
                <a:latin typeface="Courier New"/>
                <a:ea typeface="+mn-lt"/>
                <a:cs typeface="Courier New"/>
              </a:rPr>
              <a:t>Number</a:t>
            </a:r>
            <a:endParaRPr lang="en-US" b="1">
              <a:solidFill>
                <a:schemeClr val="accent4"/>
              </a:solidFill>
            </a:endParaRPr>
          </a:p>
          <a:p>
            <a:pPr>
              <a:lnSpc>
                <a:spcPct val="100000"/>
              </a:lnSpc>
              <a:spcBef>
                <a:spcPct val="20000"/>
              </a:spcBef>
            </a:pPr>
            <a:r>
              <a:rPr lang="fr-FR" sz="1800" dirty="0">
                <a:latin typeface="Courier New"/>
                <a:ea typeface="+mn-lt"/>
                <a:cs typeface="+mn-lt"/>
              </a:rPr>
              <a:t>x</a:t>
            </a:r>
            <a:endParaRPr lang="fr-FR" dirty="0"/>
          </a:p>
          <a:p>
            <a:pPr>
              <a:lnSpc>
                <a:spcPct val="100000"/>
              </a:lnSpc>
              <a:spcBef>
                <a:spcPct val="20000"/>
              </a:spcBef>
            </a:pPr>
            <a:r>
              <a:rPr lang="fr-FR" sz="1800" dirty="0">
                <a:latin typeface="Courier New"/>
                <a:ea typeface="+mn-lt"/>
                <a:cs typeface="+mn-lt"/>
              </a:rPr>
              <a:t>x </a:t>
            </a:r>
            <a:r>
              <a:rPr lang="da-DK" sz="1800" dirty="0">
                <a:latin typeface="Courier New"/>
                <a:ea typeface="+mn-lt"/>
                <a:cs typeface="+mn-lt"/>
              </a:rPr>
              <a:t>[1] 1 NA </a:t>
            </a:r>
            <a:r>
              <a:rPr lang="da-DK" sz="1800" dirty="0" err="1">
                <a:latin typeface="Courier New"/>
                <a:ea typeface="+mn-lt"/>
                <a:cs typeface="+mn-lt"/>
              </a:rPr>
              <a:t>NaN</a:t>
            </a:r>
            <a:endParaRPr lang="en-US" sz="1800" dirty="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hu-HU" sz="1800" dirty="0">
                <a:latin typeface="Courier New"/>
                <a:ea typeface="+mn-lt"/>
                <a:cs typeface="+mn-lt"/>
              </a:rPr>
              <a:t>is.na(x) </a:t>
            </a:r>
            <a:r>
              <a:rPr lang="fr-FR" sz="1800" b="1" dirty="0">
                <a:solidFill>
                  <a:schemeClr val="accent4"/>
                </a:solidFill>
                <a:latin typeface="Courier New"/>
                <a:ea typeface="+mn-lt"/>
                <a:cs typeface="+mn-lt"/>
              </a:rPr>
              <a:t>#detects </a:t>
            </a:r>
            <a:r>
              <a:rPr lang="fr-FR" sz="1800" b="1" err="1">
                <a:solidFill>
                  <a:schemeClr val="accent4"/>
                </a:solidFill>
                <a:latin typeface="Courier New"/>
                <a:ea typeface="+mn-lt"/>
                <a:cs typeface="+mn-lt"/>
              </a:rPr>
              <a:t>NAs</a:t>
            </a:r>
            <a:r>
              <a:rPr lang="fr-FR" sz="1800" b="1" dirty="0">
                <a:solidFill>
                  <a:schemeClr val="accent4"/>
                </a:solidFill>
                <a:latin typeface="Courier New"/>
                <a:ea typeface="+mn-lt"/>
                <a:cs typeface="+mn-lt"/>
              </a:rPr>
              <a:t> and </a:t>
            </a:r>
            <a:r>
              <a:rPr lang="fr-FR" sz="1800" b="1" err="1">
                <a:solidFill>
                  <a:schemeClr val="accent4"/>
                </a:solidFill>
                <a:latin typeface="Courier New"/>
                <a:ea typeface="+mn-lt"/>
                <a:cs typeface="+mn-lt"/>
              </a:rPr>
              <a:t>NaNs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from</a:t>
            </a:r>
            <a:r>
              <a:rPr lang="fr-FR" sz="1800" b="1" dirty="0">
                <a:solidFill>
                  <a:schemeClr val="accent4"/>
                </a:solidFill>
                <a:latin typeface="Courier New"/>
                <a:ea typeface="+mn-lt"/>
                <a:cs typeface="+mn-lt"/>
              </a:rPr>
              <a:t> x </a:t>
            </a:r>
            <a:endParaRPr lang="en-US" sz="1800" b="1">
              <a:solidFill>
                <a:schemeClr val="accent4"/>
              </a:solidFill>
              <a:latin typeface="Courier New"/>
              <a:ea typeface="+mn-lt"/>
              <a:cs typeface="+mn-lt"/>
            </a:endParaRPr>
          </a:p>
          <a:p>
            <a:pPr>
              <a:lnSpc>
                <a:spcPct val="100000"/>
              </a:lnSpc>
              <a:spcBef>
                <a:spcPct val="20000"/>
              </a:spcBef>
            </a:pPr>
            <a:r>
              <a:rPr lang="fr-FR" sz="1800" dirty="0">
                <a:latin typeface="Courier New"/>
                <a:ea typeface="+mn-lt"/>
                <a:cs typeface="+mn-lt"/>
              </a:rPr>
              <a:t>[1] FALSE TRUE </a:t>
            </a:r>
            <a:r>
              <a:rPr lang="fr-FR" sz="1800" err="1">
                <a:latin typeface="Courier New"/>
                <a:ea typeface="+mn-lt"/>
                <a:cs typeface="+mn-lt"/>
              </a:rPr>
              <a:t>TRUE</a:t>
            </a:r>
            <a:endParaRPr lang="fr-FR" sz="180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hu-HU" sz="1800" err="1">
                <a:latin typeface="Courier New"/>
                <a:ea typeface="+mn-lt"/>
                <a:cs typeface="+mn-lt"/>
              </a:rPr>
              <a:t>is.nan</a:t>
            </a:r>
            <a:r>
              <a:rPr lang="hu-HU" sz="1800" dirty="0">
                <a:latin typeface="Courier New"/>
                <a:ea typeface="+mn-lt"/>
                <a:cs typeface="+mn-lt"/>
              </a:rPr>
              <a:t>(x) </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detects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only</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NaNs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from</a:t>
            </a:r>
            <a:r>
              <a:rPr lang="fr-FR" sz="1800" b="1" dirty="0">
                <a:solidFill>
                  <a:schemeClr val="accent4"/>
                </a:solidFill>
                <a:latin typeface="Courier New"/>
                <a:ea typeface="+mn-lt"/>
                <a:cs typeface="+mn-lt"/>
              </a:rPr>
              <a:t> x</a:t>
            </a:r>
            <a:endParaRPr lang="en-US" sz="1800" b="1">
              <a:solidFill>
                <a:schemeClr val="accent4"/>
              </a:solidFill>
              <a:latin typeface="Courier New"/>
              <a:ea typeface="+mn-lt"/>
              <a:cs typeface="+mn-lt"/>
            </a:endParaRPr>
          </a:p>
          <a:p>
            <a:pPr>
              <a:lnSpc>
                <a:spcPct val="100000"/>
              </a:lnSpc>
              <a:spcBef>
                <a:spcPct val="20000"/>
              </a:spcBef>
            </a:pPr>
            <a:r>
              <a:rPr lang="fr-FR" sz="1800" dirty="0">
                <a:latin typeface="Courier New"/>
                <a:ea typeface="+mn-lt"/>
                <a:cs typeface="+mn-lt"/>
              </a:rPr>
              <a:t>[1] FALSE </a:t>
            </a:r>
            <a:r>
              <a:rPr lang="fr-FR" sz="1800" err="1">
                <a:latin typeface="Courier New"/>
                <a:ea typeface="+mn-lt"/>
                <a:cs typeface="+mn-lt"/>
              </a:rPr>
              <a:t>FALSE</a:t>
            </a:r>
            <a:r>
              <a:rPr lang="fr-FR" sz="1800" dirty="0">
                <a:latin typeface="Courier New"/>
                <a:ea typeface="+mn-lt"/>
                <a:cs typeface="+mn-lt"/>
              </a:rPr>
              <a:t> TRUE</a:t>
            </a:r>
            <a:endParaRPr lang="en-US" sz="180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fr-FR" sz="1800" dirty="0">
                <a:latin typeface="Courier New"/>
                <a:ea typeface="+mn-lt"/>
                <a:cs typeface="+mn-lt"/>
              </a:rPr>
              <a:t>x &gt; 2  </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what</a:t>
            </a:r>
            <a:r>
              <a:rPr lang="fr-FR" sz="1800" b="1" dirty="0">
                <a:solidFill>
                  <a:schemeClr val="accent4"/>
                </a:solidFill>
                <a:latin typeface="Courier New"/>
                <a:ea typeface="+mn-lt"/>
                <a:cs typeface="+mn-lt"/>
              </a:rPr>
              <a:t> if </a:t>
            </a:r>
            <a:r>
              <a:rPr lang="fr-FR" sz="1800" b="1" err="1">
                <a:solidFill>
                  <a:schemeClr val="accent4"/>
                </a:solidFill>
                <a:latin typeface="Courier New"/>
                <a:ea typeface="+mn-lt"/>
                <a:cs typeface="+mn-lt"/>
              </a:rPr>
              <a:t>we</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try</a:t>
            </a:r>
            <a:r>
              <a:rPr lang="fr-FR" sz="1800" b="1" dirty="0">
                <a:solidFill>
                  <a:schemeClr val="accent4"/>
                </a:solidFill>
                <a:latin typeface="Courier New"/>
                <a:ea typeface="+mn-lt"/>
                <a:cs typeface="+mn-lt"/>
              </a:rPr>
              <a:t> to compare NA and NaN to a </a:t>
            </a:r>
            <a:r>
              <a:rPr lang="fr-FR" sz="1800" b="1" err="1">
                <a:solidFill>
                  <a:schemeClr val="accent4"/>
                </a:solidFill>
                <a:latin typeface="Courier New"/>
                <a:ea typeface="+mn-lt"/>
                <a:cs typeface="+mn-lt"/>
              </a:rPr>
              <a:t>number</a:t>
            </a:r>
            <a:r>
              <a:rPr lang="fr-FR" sz="1800" b="1" dirty="0">
                <a:solidFill>
                  <a:schemeClr val="accent4"/>
                </a:solidFill>
                <a:latin typeface="Courier New"/>
                <a:ea typeface="+mn-lt"/>
                <a:cs typeface="+mn-lt"/>
              </a:rPr>
              <a:t>?</a:t>
            </a:r>
            <a:endParaRPr lang="en-US" sz="1800" b="1">
              <a:solidFill>
                <a:schemeClr val="accent4"/>
              </a:solidFill>
              <a:latin typeface="Courier New"/>
              <a:ea typeface="+mn-lt"/>
              <a:cs typeface="+mn-lt"/>
            </a:endParaRPr>
          </a:p>
          <a:p>
            <a:pPr>
              <a:lnSpc>
                <a:spcPct val="100000"/>
              </a:lnSpc>
              <a:spcBef>
                <a:spcPct val="20000"/>
              </a:spcBef>
            </a:pPr>
            <a:r>
              <a:rPr lang="fr-FR" sz="1800" dirty="0">
                <a:latin typeface="Courier New"/>
                <a:ea typeface="+mn-lt"/>
                <a:cs typeface="+mn-lt"/>
              </a:rPr>
              <a:t>[1] FALSE NA </a:t>
            </a:r>
            <a:r>
              <a:rPr lang="fr-FR" sz="1800" err="1">
                <a:latin typeface="Courier New"/>
                <a:ea typeface="+mn-lt"/>
                <a:cs typeface="+mn-lt"/>
              </a:rPr>
              <a:t>NA</a:t>
            </a:r>
            <a:endParaRPr lang="fr-FR" sz="1800">
              <a:latin typeface="Courier New"/>
              <a:ea typeface="+mn-lt"/>
              <a:cs typeface="+mn-lt"/>
            </a:endParaRPr>
          </a:p>
          <a:p>
            <a:pPr>
              <a:lnSpc>
                <a:spcPct val="100000"/>
              </a:lnSpc>
              <a:spcBef>
                <a:spcPct val="20000"/>
              </a:spcBef>
            </a:pPr>
            <a:endParaRPr lang="fr-FR" sz="1800" dirty="0">
              <a:latin typeface="Courier New"/>
              <a:ea typeface="+mn-lt"/>
              <a:cs typeface="+mn-lt"/>
            </a:endParaRPr>
          </a:p>
          <a:p>
            <a:pPr>
              <a:lnSpc>
                <a:spcPct val="100000"/>
              </a:lnSpc>
              <a:spcBef>
                <a:spcPct val="20000"/>
              </a:spcBef>
            </a:pPr>
            <a:r>
              <a:rPr lang="fr-FR" sz="1800" dirty="0">
                <a:latin typeface="Courier New"/>
                <a:ea typeface="+mn-lt"/>
                <a:cs typeface="+mn-lt"/>
              </a:rPr>
              <a:t>x[!is.na(x)]  </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removes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NAs</a:t>
            </a:r>
            <a:r>
              <a:rPr lang="fr-FR" sz="1800" b="1" dirty="0">
                <a:solidFill>
                  <a:schemeClr val="accent4"/>
                </a:solidFill>
                <a:latin typeface="Courier New"/>
                <a:ea typeface="+mn-lt"/>
                <a:cs typeface="+mn-lt"/>
              </a:rPr>
              <a:t> and </a:t>
            </a:r>
            <a:r>
              <a:rPr lang="fr-FR" sz="1800" b="1" err="1">
                <a:solidFill>
                  <a:schemeClr val="accent4"/>
                </a:solidFill>
                <a:latin typeface="Courier New"/>
                <a:ea typeface="+mn-lt"/>
                <a:cs typeface="+mn-lt"/>
              </a:rPr>
              <a:t>NaNs</a:t>
            </a:r>
            <a:r>
              <a:rPr lang="fr-FR" sz="1800" b="1" dirty="0">
                <a:solidFill>
                  <a:schemeClr val="accent4"/>
                </a:solidFill>
                <a:latin typeface="Courier New"/>
                <a:ea typeface="+mn-lt"/>
                <a:cs typeface="+mn-lt"/>
              </a:rPr>
              <a:t> </a:t>
            </a:r>
            <a:r>
              <a:rPr lang="fr-FR" sz="1800" b="1" err="1">
                <a:solidFill>
                  <a:schemeClr val="accent4"/>
                </a:solidFill>
                <a:latin typeface="Courier New"/>
                <a:ea typeface="+mn-lt"/>
                <a:cs typeface="+mn-lt"/>
              </a:rPr>
              <a:t>from</a:t>
            </a:r>
            <a:r>
              <a:rPr lang="fr-FR" sz="1800" b="1" dirty="0">
                <a:solidFill>
                  <a:schemeClr val="accent4"/>
                </a:solidFill>
                <a:latin typeface="Courier New"/>
                <a:ea typeface="+mn-lt"/>
                <a:cs typeface="+mn-lt"/>
              </a:rPr>
              <a:t> x</a:t>
            </a:r>
            <a:endParaRPr lang="en-US" sz="1800" b="1">
              <a:solidFill>
                <a:schemeClr val="accent4"/>
              </a:solidFill>
              <a:latin typeface="Courier New"/>
              <a:ea typeface="+mn-lt"/>
              <a:cs typeface="+mn-lt"/>
            </a:endParaRPr>
          </a:p>
          <a:p>
            <a:pPr>
              <a:lnSpc>
                <a:spcPct val="100000"/>
              </a:lnSpc>
              <a:spcBef>
                <a:spcPct val="20000"/>
              </a:spcBef>
            </a:pPr>
            <a:r>
              <a:rPr lang="da-DK" sz="1800" dirty="0">
                <a:latin typeface="Courier New"/>
                <a:ea typeface="+mn-lt"/>
                <a:cs typeface="+mn-lt"/>
              </a:rPr>
              <a:t>[1] 1</a:t>
            </a:r>
            <a:endParaRPr lang="en-US" sz="1800">
              <a:latin typeface="Courier New"/>
              <a:ea typeface="+mn-lt"/>
              <a:cs typeface="+mn-lt"/>
            </a:endParaRPr>
          </a:p>
          <a:p>
            <a:pPr>
              <a:lnSpc>
                <a:spcPct val="100000"/>
              </a:lnSpc>
              <a:spcBef>
                <a:spcPct val="20000"/>
              </a:spcBef>
            </a:pPr>
            <a:endParaRPr lang="da-DK" sz="1800" dirty="0">
              <a:latin typeface="Courier New"/>
              <a:ea typeface="+mn-lt"/>
              <a:cs typeface="+mn-lt"/>
            </a:endParaRPr>
          </a:p>
          <a:p>
            <a:pPr>
              <a:lnSpc>
                <a:spcPct val="100000"/>
              </a:lnSpc>
              <a:spcBef>
                <a:spcPct val="20000"/>
              </a:spcBef>
            </a:pPr>
            <a:endParaRPr lang="fr-FR" sz="2200" dirty="0">
              <a:latin typeface="Courier New"/>
              <a:ea typeface="+mn-lt"/>
              <a:cs typeface="+mn-lt"/>
            </a:endParaRPr>
          </a:p>
        </p:txBody>
      </p:sp>
    </p:spTree>
    <p:extLst>
      <p:ext uri="{BB962C8B-B14F-4D97-AF65-F5344CB8AC3E}">
        <p14:creationId xmlns:p14="http://schemas.microsoft.com/office/powerpoint/2010/main" val="2030011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E01D8-71D7-E4BE-51C3-6968FA8A4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0E84C-346E-803F-F102-9B0E7D631119}"/>
              </a:ext>
            </a:extLst>
          </p:cNvPr>
          <p:cNvSpPr>
            <a:spLocks noGrp="1"/>
          </p:cNvSpPr>
          <p:nvPr>
            <p:ph type="title"/>
          </p:nvPr>
        </p:nvSpPr>
        <p:spPr/>
        <p:txBody>
          <a:bodyPr/>
          <a:lstStyle/>
          <a:p>
            <a:r>
              <a:rPr lang="en-GB" dirty="0">
                <a:ea typeface="Verdana"/>
                <a:cs typeface="Gill Sans"/>
              </a:rPr>
              <a:t>Data frame: creation</a:t>
            </a:r>
            <a:endParaRPr lang="en-US" dirty="0"/>
          </a:p>
        </p:txBody>
      </p:sp>
      <p:sp>
        <p:nvSpPr>
          <p:cNvPr id="3" name="Text Placeholder 2">
            <a:extLst>
              <a:ext uri="{FF2B5EF4-FFF2-40B4-BE49-F238E27FC236}">
                <a16:creationId xmlns:a16="http://schemas.microsoft.com/office/drawing/2014/main" id="{F7740591-47DD-CFD8-79F5-069E71D0080F}"/>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a:lnSpc>
                <a:spcPct val="100000"/>
              </a:lnSpc>
              <a:spcBef>
                <a:spcPct val="20000"/>
              </a:spcBef>
            </a:pPr>
            <a:r>
              <a:rPr lang="fr-FR" sz="1800" err="1">
                <a:latin typeface="Corbel"/>
                <a:ea typeface="+mn-lt"/>
                <a:cs typeface="+mn-lt"/>
              </a:rPr>
              <a:t>We</a:t>
            </a:r>
            <a:r>
              <a:rPr lang="fr-FR" sz="1800" dirty="0">
                <a:latin typeface="Corbel"/>
                <a:ea typeface="+mn-lt"/>
                <a:cs typeface="+mn-lt"/>
              </a:rPr>
              <a:t> can </a:t>
            </a:r>
            <a:r>
              <a:rPr lang="fr-FR" sz="1800" err="1">
                <a:latin typeface="Corbel"/>
                <a:ea typeface="+mn-lt"/>
                <a:cs typeface="+mn-lt"/>
              </a:rPr>
              <a:t>create</a:t>
            </a:r>
            <a:r>
              <a:rPr lang="fr-FR" sz="1800" dirty="0">
                <a:latin typeface="Corbel"/>
                <a:ea typeface="+mn-lt"/>
                <a:cs typeface="+mn-lt"/>
              </a:rPr>
              <a:t> a </a:t>
            </a:r>
            <a:r>
              <a:rPr lang="fr-FR" sz="1800" err="1">
                <a:latin typeface="Corbel"/>
                <a:ea typeface="+mn-lt"/>
                <a:cs typeface="+mn-lt"/>
              </a:rPr>
              <a:t>dataframe</a:t>
            </a:r>
            <a:r>
              <a:rPr lang="fr-FR" sz="1800" dirty="0">
                <a:latin typeface="Corbel"/>
                <a:ea typeface="+mn-lt"/>
                <a:cs typeface="+mn-lt"/>
              </a:rPr>
              <a:t> </a:t>
            </a:r>
            <a:r>
              <a:rPr lang="fr-FR" sz="1800" err="1">
                <a:latin typeface="Corbel"/>
                <a:ea typeface="+mn-lt"/>
                <a:cs typeface="+mn-lt"/>
              </a:rPr>
              <a:t>from</a:t>
            </a:r>
            <a:r>
              <a:rPr lang="fr-FR" sz="1800" dirty="0">
                <a:latin typeface="Corbel"/>
                <a:ea typeface="+mn-lt"/>
                <a:cs typeface="+mn-lt"/>
              </a:rPr>
              <a:t> </a:t>
            </a:r>
            <a:r>
              <a:rPr lang="fr-FR" sz="1800" err="1">
                <a:latin typeface="Corbel"/>
                <a:ea typeface="+mn-lt"/>
                <a:cs typeface="+mn-lt"/>
              </a:rPr>
              <a:t>its</a:t>
            </a:r>
            <a:r>
              <a:rPr lang="fr-FR" sz="1800" dirty="0">
                <a:latin typeface="Corbel"/>
                <a:ea typeface="+mn-lt"/>
                <a:cs typeface="+mn-lt"/>
              </a:rPr>
              <a:t> </a:t>
            </a:r>
            <a:r>
              <a:rPr lang="fr-FR" sz="1800" err="1">
                <a:latin typeface="Corbel"/>
                <a:ea typeface="+mn-lt"/>
                <a:cs typeface="+mn-lt"/>
              </a:rPr>
              <a:t>individual</a:t>
            </a:r>
            <a:r>
              <a:rPr lang="fr-FR" sz="1800" dirty="0">
                <a:latin typeface="Corbel"/>
                <a:ea typeface="+mn-lt"/>
                <a:cs typeface="+mn-lt"/>
              </a:rPr>
              <a:t> </a:t>
            </a:r>
            <a:r>
              <a:rPr lang="fr-FR" sz="1800" err="1">
                <a:latin typeface="Corbel"/>
                <a:ea typeface="+mn-lt"/>
                <a:cs typeface="+mn-lt"/>
              </a:rPr>
              <a:t>column</a:t>
            </a:r>
            <a:r>
              <a:rPr lang="fr-FR" sz="1800" dirty="0">
                <a:latin typeface="Corbel"/>
                <a:ea typeface="+mn-lt"/>
                <a:cs typeface="+mn-lt"/>
              </a:rPr>
              <a:t> (</a:t>
            </a:r>
            <a:r>
              <a:rPr lang="fr-FR" sz="1800" err="1">
                <a:latin typeface="Corbel"/>
                <a:ea typeface="+mn-lt"/>
                <a:cs typeface="+mn-lt"/>
              </a:rPr>
              <a:t>each</a:t>
            </a:r>
            <a:r>
              <a:rPr lang="fr-FR" sz="1800" dirty="0">
                <a:latin typeface="Corbel"/>
                <a:ea typeface="+mn-lt"/>
                <a:cs typeface="+mn-lt"/>
              </a:rPr>
              <a:t> one </a:t>
            </a:r>
            <a:r>
              <a:rPr lang="fr-FR" sz="1800" err="1">
                <a:latin typeface="Corbel"/>
                <a:ea typeface="+mn-lt"/>
                <a:cs typeface="+mn-lt"/>
              </a:rPr>
              <a:t>is</a:t>
            </a:r>
            <a:r>
              <a:rPr lang="fr-FR" sz="1800" dirty="0">
                <a:latin typeface="Corbel"/>
                <a:ea typeface="+mn-lt"/>
                <a:cs typeface="+mn-lt"/>
              </a:rPr>
              <a:t> a </a:t>
            </a:r>
            <a:r>
              <a:rPr lang="fr-FR" sz="1800" err="1">
                <a:latin typeface="Corbel"/>
                <a:ea typeface="+mn-lt"/>
                <a:cs typeface="+mn-lt"/>
              </a:rPr>
              <a:t>vector</a:t>
            </a:r>
            <a:r>
              <a:rPr lang="fr-FR" sz="1800" dirty="0">
                <a:latin typeface="Corbel"/>
                <a:ea typeface="+mn-lt"/>
                <a:cs typeface="+mn-lt"/>
              </a:rPr>
              <a:t>)</a:t>
            </a:r>
          </a:p>
          <a:p>
            <a:pPr marL="0" indent="0">
              <a:lnSpc>
                <a:spcPct val="100000"/>
              </a:lnSpc>
              <a:spcBef>
                <a:spcPct val="20000"/>
              </a:spcBef>
              <a:buFont typeface="Arial" panose="020B0604020202020204" pitchFamily="34" charset="0"/>
              <a:buNone/>
            </a:pPr>
            <a:endParaRPr lang="fr-FR" sz="1800">
              <a:latin typeface="Corbel"/>
              <a:ea typeface="+mn-lt"/>
              <a:cs typeface="+mn-lt"/>
            </a:endParaRPr>
          </a:p>
          <a:p>
            <a:pPr marL="0" lvl="1" indent="0">
              <a:lnSpc>
                <a:spcPct val="100000"/>
              </a:lnSpc>
              <a:spcBef>
                <a:spcPct val="20000"/>
              </a:spcBef>
              <a:buNone/>
            </a:pPr>
            <a:r>
              <a:rPr lang="fr-FR" sz="1800">
                <a:latin typeface="Courier New"/>
                <a:ea typeface="+mn-lt"/>
                <a:cs typeface="+mn-lt"/>
              </a:rPr>
              <a:t>name          &lt;- c("Joyce", "Chaucer", "Homer")</a:t>
            </a:r>
          </a:p>
          <a:p>
            <a:pPr marL="0" lvl="1" indent="0">
              <a:lnSpc>
                <a:spcPct val="100000"/>
              </a:lnSpc>
              <a:spcBef>
                <a:spcPct val="20000"/>
              </a:spcBef>
              <a:buNone/>
            </a:pPr>
            <a:r>
              <a:rPr lang="fr-FR" sz="1800">
                <a:latin typeface="Courier New"/>
                <a:ea typeface="+mn-lt"/>
                <a:cs typeface="+mn-lt"/>
              </a:rPr>
              <a:t>status        &lt;- c("dead", "deader", "deadest")</a:t>
            </a:r>
          </a:p>
          <a:p>
            <a:pPr marL="0" lvl="1" indent="0">
              <a:lnSpc>
                <a:spcPct val="100000"/>
              </a:lnSpc>
              <a:spcBef>
                <a:spcPct val="20000"/>
              </a:spcBef>
              <a:buNone/>
            </a:pPr>
            <a:r>
              <a:rPr lang="fr-FR" sz="1800" err="1">
                <a:latin typeface="Courier New"/>
                <a:ea typeface="+mn-lt"/>
                <a:cs typeface="+mn-lt"/>
              </a:rPr>
              <a:t>reader_rating</a:t>
            </a:r>
            <a:r>
              <a:rPr lang="fr-FR" sz="1800">
                <a:latin typeface="Courier New"/>
                <a:ea typeface="+mn-lt"/>
                <a:cs typeface="+mn-lt"/>
              </a:rPr>
              <a:t> &lt;- c(55, 22, 100)</a:t>
            </a:r>
            <a:endParaRPr lang="en-US" sz="1800">
              <a:latin typeface="Courier New"/>
              <a:ea typeface="+mn-lt"/>
              <a:cs typeface="+mn-lt"/>
            </a:endParaRPr>
          </a:p>
          <a:p>
            <a:pPr marL="0" lvl="1" indent="0">
              <a:lnSpc>
                <a:spcPct val="100000"/>
              </a:lnSpc>
              <a:spcBef>
                <a:spcPct val="20000"/>
              </a:spcBef>
              <a:buNone/>
            </a:pPr>
            <a:endParaRPr lang="fr-FR" sz="1800" dirty="0">
              <a:latin typeface="Courier New"/>
              <a:ea typeface="+mn-lt"/>
              <a:cs typeface="+mn-lt"/>
            </a:endParaRPr>
          </a:p>
          <a:p>
            <a:pPr marL="0" lvl="1" indent="0">
              <a:lnSpc>
                <a:spcPct val="100000"/>
              </a:lnSpc>
              <a:spcBef>
                <a:spcPct val="20000"/>
              </a:spcBef>
              <a:buNone/>
            </a:pPr>
            <a:r>
              <a:rPr lang="fr-FR" sz="1800">
                <a:latin typeface="Courier New"/>
                <a:ea typeface="+mn-lt"/>
                <a:cs typeface="+mn-lt"/>
              </a:rPr>
              <a:t>poets &lt;- </a:t>
            </a:r>
            <a:r>
              <a:rPr lang="fr-FR" sz="1800" b="1">
                <a:latin typeface="Courier New"/>
                <a:ea typeface="+mn-lt"/>
                <a:cs typeface="+mn-lt"/>
              </a:rPr>
              <a:t>data.frame</a:t>
            </a:r>
            <a:r>
              <a:rPr lang="fr-FR" sz="1800">
                <a:latin typeface="Courier New"/>
                <a:ea typeface="+mn-lt"/>
                <a:cs typeface="+mn-lt"/>
              </a:rPr>
              <a:t>(name, status, reader_rating)</a:t>
            </a:r>
            <a:endParaRPr lang="fr-FR" sz="1800" dirty="0">
              <a:latin typeface="Courier New"/>
              <a:ea typeface="+mn-lt"/>
              <a:cs typeface="+mn-lt"/>
            </a:endParaRPr>
          </a:p>
          <a:p>
            <a:pPr marL="0" lvl="1" indent="0">
              <a:lnSpc>
                <a:spcPct val="100000"/>
              </a:lnSpc>
              <a:spcBef>
                <a:spcPct val="20000"/>
              </a:spcBef>
              <a:buNone/>
            </a:pPr>
            <a:r>
              <a:rPr lang="fr-FR" sz="1800" err="1">
                <a:latin typeface="Courier New"/>
                <a:ea typeface="+mn-lt"/>
                <a:cs typeface="+mn-lt"/>
              </a:rPr>
              <a:t>poets</a:t>
            </a:r>
            <a:endParaRPr lang="fr-FR" sz="1800">
              <a:latin typeface="Courier New"/>
              <a:ea typeface="+mn-lt"/>
              <a:cs typeface="+mn-lt"/>
            </a:endParaRPr>
          </a:p>
          <a:p>
            <a:pPr marL="0" lvl="1" indent="0">
              <a:lnSpc>
                <a:spcPct val="100000"/>
              </a:lnSpc>
              <a:spcBef>
                <a:spcPct val="20000"/>
              </a:spcBef>
              <a:buNone/>
            </a:pPr>
            <a:endParaRPr lang="fr-FR" sz="1800" dirty="0">
              <a:latin typeface="Courier New"/>
              <a:ea typeface="+mn-lt"/>
              <a:cs typeface="+mn-lt"/>
            </a:endParaRPr>
          </a:p>
          <a:p>
            <a:pPr marL="0" lvl="1" indent="0">
              <a:lnSpc>
                <a:spcPct val="100000"/>
              </a:lnSpc>
              <a:spcBef>
                <a:spcPct val="20000"/>
              </a:spcBef>
              <a:buNone/>
            </a:pPr>
            <a:r>
              <a:rPr lang="fr-FR" sz="1800">
                <a:latin typeface="Courier New"/>
                <a:ea typeface="+mn-lt"/>
                <a:cs typeface="+mn-lt"/>
              </a:rPr>
              <a:t>     name  status reader_rating</a:t>
            </a:r>
            <a:endParaRPr lang="fr-FR" sz="1800">
              <a:solidFill>
                <a:srgbClr val="000000"/>
              </a:solidFill>
              <a:latin typeface="Courier New"/>
              <a:ea typeface="+mn-lt"/>
              <a:cs typeface="+mn-lt"/>
            </a:endParaRPr>
          </a:p>
          <a:p>
            <a:pPr marL="0" lvl="1" indent="0">
              <a:lnSpc>
                <a:spcPct val="100000"/>
              </a:lnSpc>
              <a:spcBef>
                <a:spcPct val="20000"/>
              </a:spcBef>
              <a:buNone/>
            </a:pPr>
            <a:r>
              <a:rPr lang="fr-FR" sz="1800">
                <a:latin typeface="Courier New"/>
                <a:ea typeface="+mn-lt"/>
                <a:cs typeface="+mn-lt"/>
              </a:rPr>
              <a:t>1   Joyce    dead            55</a:t>
            </a:r>
            <a:endParaRPr lang="en-US" sz="1800">
              <a:solidFill>
                <a:srgbClr val="000000"/>
              </a:solidFill>
              <a:latin typeface="Courier New"/>
              <a:ea typeface="+mn-lt"/>
              <a:cs typeface="+mn-lt"/>
            </a:endParaRPr>
          </a:p>
          <a:p>
            <a:pPr marL="0" lvl="1" indent="0">
              <a:lnSpc>
                <a:spcPct val="100000"/>
              </a:lnSpc>
              <a:spcBef>
                <a:spcPct val="20000"/>
              </a:spcBef>
              <a:buNone/>
            </a:pPr>
            <a:r>
              <a:rPr lang="fr-FR" sz="1800">
                <a:latin typeface="Courier New"/>
                <a:ea typeface="+mn-lt"/>
                <a:cs typeface="+mn-lt"/>
              </a:rPr>
              <a:t>2 Chaucer  </a:t>
            </a:r>
            <a:r>
              <a:rPr lang="fr-FR" sz="1800" err="1">
                <a:latin typeface="Courier New"/>
                <a:ea typeface="+mn-lt"/>
                <a:cs typeface="+mn-lt"/>
              </a:rPr>
              <a:t>deader</a:t>
            </a:r>
            <a:r>
              <a:rPr lang="fr-FR" sz="1800">
                <a:latin typeface="Courier New"/>
                <a:ea typeface="+mn-lt"/>
                <a:cs typeface="+mn-lt"/>
              </a:rPr>
              <a:t>            22</a:t>
            </a:r>
            <a:br>
              <a:rPr lang="fr-FR" sz="1800" dirty="0">
                <a:latin typeface="Courier New"/>
                <a:ea typeface="+mn-lt"/>
                <a:cs typeface="+mn-lt"/>
              </a:rPr>
            </a:br>
            <a:r>
              <a:rPr lang="fr-FR" sz="1800">
                <a:latin typeface="Courier New"/>
                <a:ea typeface="+mn-lt"/>
                <a:cs typeface="+mn-lt"/>
              </a:rPr>
              <a:t>3   Homer </a:t>
            </a:r>
            <a:r>
              <a:rPr lang="fr-FR" sz="1800" err="1">
                <a:latin typeface="Courier New"/>
                <a:ea typeface="+mn-lt"/>
                <a:cs typeface="+mn-lt"/>
              </a:rPr>
              <a:t>deadest</a:t>
            </a:r>
            <a:r>
              <a:rPr lang="fr-FR" sz="1800">
                <a:latin typeface="Courier New"/>
                <a:ea typeface="+mn-lt"/>
                <a:cs typeface="+mn-lt"/>
              </a:rPr>
              <a:t>           100</a:t>
            </a:r>
            <a:endParaRPr lang="fr-FR" sz="1800">
              <a:solidFill>
                <a:srgbClr val="000000"/>
              </a:solidFill>
              <a:latin typeface="Courier New"/>
              <a:ea typeface="+mn-lt"/>
              <a:cs typeface="+mn-lt"/>
            </a:endParaRPr>
          </a:p>
          <a:p>
            <a:pPr lvl="1">
              <a:lnSpc>
                <a:spcPct val="100000"/>
              </a:lnSpc>
              <a:spcBef>
                <a:spcPct val="20000"/>
              </a:spcBef>
            </a:pPr>
            <a:endParaRPr lang="fr-FR" sz="2000" dirty="0">
              <a:solidFill>
                <a:srgbClr val="000000"/>
              </a:solidFill>
              <a:ea typeface="+mn-lt"/>
              <a:cs typeface="+mn-lt"/>
            </a:endParaRPr>
          </a:p>
          <a:p>
            <a:pPr lvl="1">
              <a:lnSpc>
                <a:spcPct val="100000"/>
              </a:lnSpc>
              <a:spcBef>
                <a:spcPct val="20000"/>
              </a:spcBef>
            </a:pPr>
            <a:endParaRPr lang="fr-FR" sz="2000" dirty="0">
              <a:solidFill>
                <a:srgbClr val="000000"/>
              </a:solidFill>
              <a:ea typeface="+mn-lt"/>
              <a:cs typeface="+mn-lt"/>
            </a:endParaRPr>
          </a:p>
          <a:p>
            <a:pPr marL="0" lvl="1" indent="0">
              <a:lnSpc>
                <a:spcPct val="100000"/>
              </a:lnSpc>
              <a:spcBef>
                <a:spcPct val="20000"/>
              </a:spcBef>
              <a:buNone/>
            </a:pPr>
            <a:endParaRPr lang="fr-FR" sz="2000" dirty="0">
              <a:solidFill>
                <a:srgbClr val="000000"/>
              </a:solidFill>
              <a:ea typeface="+mn-lt"/>
              <a:cs typeface="+mn-lt"/>
            </a:endParaRPr>
          </a:p>
          <a:p>
            <a:pPr>
              <a:lnSpc>
                <a:spcPct val="100000"/>
              </a:lnSpc>
              <a:spcBef>
                <a:spcPct val="20000"/>
              </a:spcBef>
            </a:pPr>
            <a:endParaRPr lang="fr-FR" sz="1700" b="1" dirty="0">
              <a:solidFill>
                <a:schemeClr val="accent4"/>
              </a:solidFill>
              <a:latin typeface="Courier New"/>
              <a:ea typeface="+mn-lt"/>
              <a:cs typeface="Courier New"/>
            </a:endParaRPr>
          </a:p>
          <a:p>
            <a:pPr>
              <a:lnSpc>
                <a:spcPct val="100000"/>
              </a:lnSpc>
              <a:spcBef>
                <a:spcPct val="20000"/>
              </a:spcBef>
            </a:pPr>
            <a:endParaRPr lang="en-US" sz="1800">
              <a:latin typeface="Courier New"/>
              <a:ea typeface="+mn-lt"/>
              <a:cs typeface="+mn-lt"/>
            </a:endParaRPr>
          </a:p>
          <a:p>
            <a:pPr>
              <a:lnSpc>
                <a:spcPct val="100000"/>
              </a:lnSpc>
              <a:spcBef>
                <a:spcPct val="20000"/>
              </a:spcBef>
            </a:pPr>
            <a:endParaRPr lang="en-US" b="1">
              <a:solidFill>
                <a:schemeClr val="accent4"/>
              </a:solidFill>
            </a:endParaRPr>
          </a:p>
        </p:txBody>
      </p:sp>
    </p:spTree>
    <p:extLst>
      <p:ext uri="{BB962C8B-B14F-4D97-AF65-F5344CB8AC3E}">
        <p14:creationId xmlns:p14="http://schemas.microsoft.com/office/powerpoint/2010/main" val="1070956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3C790-6AEF-0456-B69C-82F47506C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B18AA-91A9-9559-54F2-BA17ED33289D}"/>
              </a:ext>
            </a:extLst>
          </p:cNvPr>
          <p:cNvSpPr>
            <a:spLocks noGrp="1"/>
          </p:cNvSpPr>
          <p:nvPr>
            <p:ph type="title"/>
          </p:nvPr>
        </p:nvSpPr>
        <p:spPr/>
        <p:txBody>
          <a:bodyPr/>
          <a:lstStyle/>
          <a:p>
            <a:r>
              <a:rPr lang="en-GB" dirty="0">
                <a:ea typeface="Verdana"/>
                <a:cs typeface="Gill Sans"/>
              </a:rPr>
              <a:t>Data frame: manipulation</a:t>
            </a:r>
            <a:endParaRPr lang="en-US" dirty="0"/>
          </a:p>
        </p:txBody>
      </p:sp>
      <p:sp>
        <p:nvSpPr>
          <p:cNvPr id="3" name="Text Placeholder 2">
            <a:extLst>
              <a:ext uri="{FF2B5EF4-FFF2-40B4-BE49-F238E27FC236}">
                <a16:creationId xmlns:a16="http://schemas.microsoft.com/office/drawing/2014/main" id="{CA95FBDE-3626-D798-AC76-2AC0A794FD4B}"/>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a:lnSpc>
                <a:spcPct val="100000"/>
              </a:lnSpc>
              <a:spcBef>
                <a:spcPct val="20000"/>
              </a:spcBef>
            </a:pPr>
            <a:r>
              <a:rPr lang="en-US" sz="1800" dirty="0">
                <a:latin typeface="Courier New"/>
                <a:ea typeface="+mn-lt"/>
                <a:cs typeface="+mn-lt"/>
              </a:rPr>
              <a:t>poets[ 2 , 2 ]      </a:t>
            </a:r>
            <a:r>
              <a:rPr lang="en-US" sz="1800" b="1" dirty="0">
                <a:solidFill>
                  <a:schemeClr val="accent4"/>
                </a:solidFill>
                <a:latin typeface="Courier New"/>
                <a:ea typeface="+mn-lt"/>
                <a:cs typeface="+mn-lt"/>
              </a:rPr>
              <a:t># gets the element on row 2 in column 2</a:t>
            </a:r>
          </a:p>
          <a:p>
            <a:pPr marL="0" lvl="1" indent="0">
              <a:lnSpc>
                <a:spcPct val="100000"/>
              </a:lnSpc>
              <a:spcBef>
                <a:spcPct val="20000"/>
              </a:spcBef>
              <a:buNone/>
            </a:pPr>
            <a:r>
              <a:rPr lang="en-US" sz="1800">
                <a:latin typeface="Courier New"/>
                <a:ea typeface="+mn-lt"/>
                <a:cs typeface="+mn-lt"/>
              </a:rPr>
              <a:t>poets[ , c(1,3) ]   </a:t>
            </a:r>
            <a:r>
              <a:rPr lang="en-US" sz="1800" b="1">
                <a:solidFill>
                  <a:schemeClr val="accent4"/>
                </a:solidFill>
                <a:latin typeface="Courier New"/>
                <a:ea typeface="+mn-lt"/>
                <a:cs typeface="+mn-lt"/>
              </a:rPr>
              <a:t># gets columns 1 and 3</a:t>
            </a:r>
          </a:p>
          <a:p>
            <a:pPr marL="0" lvl="1" indent="0">
              <a:lnSpc>
                <a:spcPct val="100000"/>
              </a:lnSpc>
              <a:spcBef>
                <a:spcPct val="20000"/>
              </a:spcBef>
              <a:buNone/>
            </a:pPr>
            <a:r>
              <a:rPr lang="en-US" sz="1800">
                <a:latin typeface="Courier New"/>
                <a:ea typeface="+mn-lt"/>
                <a:cs typeface="+mn-lt"/>
              </a:rPr>
              <a:t>poets[ , c("name", "reader_rating") ] </a:t>
            </a:r>
            <a:r>
              <a:rPr lang="en-US" sz="1800" b="1">
                <a:solidFill>
                  <a:schemeClr val="accent4"/>
                </a:solidFill>
                <a:latin typeface="Courier New"/>
                <a:ea typeface="+mn-lt"/>
                <a:cs typeface="+mn-lt"/>
              </a:rPr>
              <a:t># gets columns "name" and </a:t>
            </a:r>
          </a:p>
          <a:p>
            <a:pPr marL="0" lvl="1" indent="0">
              <a:lnSpc>
                <a:spcPct val="100000"/>
              </a:lnSpc>
              <a:spcBef>
                <a:spcPct val="20000"/>
              </a:spcBef>
              <a:buNone/>
            </a:pPr>
            <a:r>
              <a:rPr lang="en-US" sz="1800" b="1">
                <a:solidFill>
                  <a:schemeClr val="accent4"/>
                </a:solidFill>
                <a:latin typeface="Courier New"/>
                <a:ea typeface="+mn-lt"/>
                <a:cs typeface="+mn-lt"/>
              </a:rPr>
              <a:t>                                      # "reader_rating"</a:t>
            </a:r>
            <a:endParaRPr lang="en-US">
              <a:solidFill>
                <a:schemeClr val="accent4"/>
              </a:solidFill>
            </a:endParaRPr>
          </a:p>
          <a:p>
            <a:pPr marL="0" lvl="1" indent="0">
              <a:lnSpc>
                <a:spcPct val="100000"/>
              </a:lnSpc>
              <a:spcBef>
                <a:spcPct val="20000"/>
              </a:spcBef>
              <a:buNone/>
            </a:pPr>
            <a:r>
              <a:rPr lang="en-US" sz="1800">
                <a:latin typeface="Courier New"/>
                <a:ea typeface="+mn-lt"/>
                <a:cs typeface="+mn-lt"/>
              </a:rPr>
              <a:t>poets$name       </a:t>
            </a:r>
            <a:r>
              <a:rPr lang="en-US" sz="1800" b="1">
                <a:solidFill>
                  <a:schemeClr val="accent4"/>
                </a:solidFill>
                <a:latin typeface="Courier New"/>
                <a:ea typeface="+mn-lt"/>
                <a:cs typeface="+mn-lt"/>
              </a:rPr>
              <a:t># gets column "name"</a:t>
            </a:r>
          </a:p>
          <a:p>
            <a:pPr marL="0" lvl="1" indent="0">
              <a:lnSpc>
                <a:spcPct val="100000"/>
              </a:lnSpc>
              <a:spcBef>
                <a:spcPct val="20000"/>
              </a:spcBef>
              <a:buNone/>
            </a:pPr>
            <a:endParaRPr lang="en-US" sz="1800">
              <a:latin typeface="Courier New"/>
              <a:ea typeface="+mn-lt"/>
              <a:cs typeface="+mn-lt"/>
            </a:endParaRPr>
          </a:p>
          <a:p>
            <a:pPr marL="0" lvl="1" indent="0">
              <a:lnSpc>
                <a:spcPct val="100000"/>
              </a:lnSpc>
              <a:spcBef>
                <a:spcPct val="20000"/>
              </a:spcBef>
              <a:buNone/>
            </a:pPr>
            <a:endParaRPr lang="en-US" sz="1800">
              <a:latin typeface="Courier New"/>
              <a:ea typeface="+mn-lt"/>
              <a:cs typeface="+mn-lt"/>
            </a:endParaRPr>
          </a:p>
          <a:p>
            <a:pPr marL="0" lvl="1" indent="0">
              <a:lnSpc>
                <a:spcPct val="100000"/>
              </a:lnSpc>
              <a:spcBef>
                <a:spcPct val="20000"/>
              </a:spcBef>
              <a:buNone/>
            </a:pPr>
            <a:endParaRPr lang="en-US" sz="1800">
              <a:latin typeface="Courier New"/>
              <a:ea typeface="+mn-lt"/>
              <a:cs typeface="+mn-lt"/>
            </a:endParaRPr>
          </a:p>
          <a:p>
            <a:pPr marL="0" lvl="1" indent="0">
              <a:lnSpc>
                <a:spcPct val="100000"/>
              </a:lnSpc>
              <a:spcBef>
                <a:spcPct val="20000"/>
              </a:spcBef>
              <a:buNone/>
            </a:pPr>
            <a:r>
              <a:rPr lang="en-US" sz="1800" err="1">
                <a:latin typeface="Courier New"/>
                <a:ea typeface="+mn-lt"/>
                <a:cs typeface="+mn-lt"/>
              </a:rPr>
              <a:t>rownames</a:t>
            </a:r>
            <a:r>
              <a:rPr lang="en-US" sz="1800">
                <a:latin typeface="Courier New"/>
                <a:ea typeface="+mn-lt"/>
                <a:cs typeface="+mn-lt"/>
              </a:rPr>
              <a:t>(poets) </a:t>
            </a:r>
            <a:r>
              <a:rPr lang="en-US" sz="1800" b="1">
                <a:solidFill>
                  <a:schemeClr val="accent4"/>
                </a:solidFill>
                <a:latin typeface="Courier New"/>
                <a:ea typeface="+mn-lt"/>
                <a:cs typeface="+mn-lt"/>
              </a:rPr>
              <a:t># gets the row names</a:t>
            </a:r>
            <a:r>
              <a:rPr lang="en-US" sz="1800">
                <a:latin typeface="Courier New"/>
                <a:ea typeface="+mn-lt"/>
                <a:cs typeface="+mn-lt"/>
              </a:rPr>
              <a:t> </a:t>
            </a:r>
            <a:endParaRPr lang="en-US">
              <a:latin typeface="Courier New"/>
            </a:endParaRPr>
          </a:p>
          <a:p>
            <a:pPr marL="0" lvl="1" indent="0">
              <a:lnSpc>
                <a:spcPct val="100000"/>
              </a:lnSpc>
              <a:spcBef>
                <a:spcPct val="20000"/>
              </a:spcBef>
              <a:buNone/>
            </a:pPr>
            <a:r>
              <a:rPr lang="en-US" sz="1800" err="1">
                <a:latin typeface="Courier New"/>
                <a:ea typeface="+mn-lt"/>
                <a:cs typeface="+mn-lt"/>
              </a:rPr>
              <a:t>colnames</a:t>
            </a:r>
            <a:r>
              <a:rPr lang="en-US" sz="1800">
                <a:latin typeface="Courier New"/>
                <a:ea typeface="+mn-lt"/>
                <a:cs typeface="+mn-lt"/>
              </a:rPr>
              <a:t>(poets) </a:t>
            </a:r>
            <a:r>
              <a:rPr lang="en-US" sz="1800" b="1">
                <a:solidFill>
                  <a:schemeClr val="accent4"/>
                </a:solidFill>
                <a:latin typeface="Courier New"/>
                <a:ea typeface="+mn-lt"/>
                <a:cs typeface="+mn-lt"/>
              </a:rPr>
              <a:t># gets the column names</a:t>
            </a:r>
          </a:p>
          <a:p>
            <a:pPr marL="0" lvl="1" indent="0">
              <a:lnSpc>
                <a:spcPct val="100000"/>
              </a:lnSpc>
              <a:spcBef>
                <a:spcPct val="20000"/>
              </a:spcBef>
              <a:buNone/>
            </a:pPr>
            <a:endParaRPr lang="en-US" sz="2000" dirty="0">
              <a:latin typeface="Courier New"/>
              <a:ea typeface="+mn-lt"/>
              <a:cs typeface="+mn-lt"/>
            </a:endParaRPr>
          </a:p>
          <a:p>
            <a:pPr marL="0" lvl="1" indent="0">
              <a:lnSpc>
                <a:spcPct val="100000"/>
              </a:lnSpc>
              <a:spcBef>
                <a:spcPct val="20000"/>
              </a:spcBef>
              <a:buNone/>
            </a:pPr>
            <a:r>
              <a:rPr lang="en-US" sz="1800">
                <a:latin typeface="Courier New"/>
                <a:ea typeface="+mn-lt"/>
                <a:cs typeface="+mn-lt"/>
              </a:rPr>
              <a:t>rownames(poets) &lt;- c("J", "C", "H") </a:t>
            </a:r>
            <a:r>
              <a:rPr lang="en-US" sz="1800" b="1">
                <a:solidFill>
                  <a:schemeClr val="accent4"/>
                </a:solidFill>
                <a:latin typeface="Courier New"/>
                <a:ea typeface="+mn-lt"/>
                <a:cs typeface="+mn-lt"/>
              </a:rPr>
              <a:t># overwrites row names</a:t>
            </a:r>
          </a:p>
        </p:txBody>
      </p:sp>
    </p:spTree>
    <p:extLst>
      <p:ext uri="{BB962C8B-B14F-4D97-AF65-F5344CB8AC3E}">
        <p14:creationId xmlns:p14="http://schemas.microsoft.com/office/powerpoint/2010/main" val="357738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675DA-EABE-CF06-A810-73E6BF350E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93F9F-E42F-590C-F331-0C75D2B64CBE}"/>
              </a:ext>
            </a:extLst>
          </p:cNvPr>
          <p:cNvSpPr>
            <a:spLocks noGrp="1"/>
          </p:cNvSpPr>
          <p:nvPr>
            <p:ph type="title"/>
          </p:nvPr>
        </p:nvSpPr>
        <p:spPr/>
        <p:txBody>
          <a:bodyPr/>
          <a:lstStyle/>
          <a:p>
            <a:pPr algn="l"/>
            <a:r>
              <a:rPr lang="en-GB" dirty="0">
                <a:ea typeface="Verdana"/>
                <a:cs typeface="Gill Sans"/>
              </a:rPr>
              <a:t>Do you know other programming languages?</a:t>
            </a:r>
            <a:br>
              <a:rPr lang="en-GB" dirty="0"/>
            </a:br>
            <a:br>
              <a:rPr lang="en-GB" dirty="0">
                <a:ea typeface="Verdana"/>
                <a:cs typeface="Gill Sans"/>
              </a:rPr>
            </a:br>
            <a:r>
              <a:rPr lang="en-GB" dirty="0">
                <a:ea typeface="Verdana"/>
                <a:cs typeface="Gill Sans"/>
              </a:rPr>
              <a:t>- None</a:t>
            </a:r>
            <a:br>
              <a:rPr lang="en-GB" dirty="0">
                <a:ea typeface="Verdana"/>
                <a:cs typeface="Gill Sans"/>
              </a:rPr>
            </a:br>
            <a:br>
              <a:rPr lang="en-GB" dirty="0">
                <a:ea typeface="Verdana"/>
                <a:cs typeface="Gill Sans"/>
              </a:rPr>
            </a:br>
            <a:r>
              <a:rPr lang="en-GB" dirty="0">
                <a:ea typeface="Verdana"/>
                <a:cs typeface="Gill Sans"/>
              </a:rPr>
              <a:t>- Yes, but only notions</a:t>
            </a:r>
            <a:br>
              <a:rPr lang="en-GB" dirty="0">
                <a:ea typeface="Verdana"/>
                <a:cs typeface="Gill Sans"/>
              </a:rPr>
            </a:br>
            <a:br>
              <a:rPr lang="en-GB" dirty="0">
                <a:ea typeface="Verdana"/>
                <a:cs typeface="Gill Sans"/>
              </a:rPr>
            </a:br>
            <a:r>
              <a:rPr lang="en-GB" dirty="0">
                <a:ea typeface="Verdana"/>
                <a:cs typeface="Gill Sans"/>
              </a:rPr>
              <a:t>- Yes, and I am proficient</a:t>
            </a:r>
            <a:endParaRPr lang="en-GB" dirty="0"/>
          </a:p>
        </p:txBody>
      </p:sp>
    </p:spTree>
    <p:extLst>
      <p:ext uri="{BB962C8B-B14F-4D97-AF65-F5344CB8AC3E}">
        <p14:creationId xmlns:p14="http://schemas.microsoft.com/office/powerpoint/2010/main" val="3213131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B9EA-D338-DB94-73C2-1110523DB04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17E07BD-88AE-5532-C5FD-12885B3E88BA}"/>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- 5</a:t>
            </a:r>
            <a:endParaRPr lang="en-US" dirty="0"/>
          </a:p>
        </p:txBody>
      </p:sp>
      <p:sp>
        <p:nvSpPr>
          <p:cNvPr id="2" name="TextBox 1">
            <a:extLst>
              <a:ext uri="{FF2B5EF4-FFF2-40B4-BE49-F238E27FC236}">
                <a16:creationId xmlns:a16="http://schemas.microsoft.com/office/drawing/2014/main" id="{6FAAF467-AC50-724D-6880-D26FBFCB9862}"/>
              </a:ext>
            </a:extLst>
          </p:cNvPr>
          <p:cNvSpPr txBox="1"/>
          <p:nvPr/>
        </p:nvSpPr>
        <p:spPr>
          <a:xfrm>
            <a:off x="838200" y="1019175"/>
            <a:ext cx="10553700" cy="49654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00"/>
              </a:spcBef>
            </a:pPr>
            <a:r>
              <a:rPr lang="de-CH" sz="2000" dirty="0">
                <a:solidFill>
                  <a:srgbClr val="000000"/>
                </a:solidFill>
                <a:ea typeface="+mn-lt"/>
                <a:cs typeface="+mn-lt"/>
              </a:rPr>
              <a:t>Open a </a:t>
            </a:r>
            <a:r>
              <a:rPr lang="de-CH" sz="2000" dirty="0" err="1">
                <a:solidFill>
                  <a:srgbClr val="000000"/>
                </a:solidFill>
                <a:ea typeface="+mn-lt"/>
                <a:cs typeface="+mn-lt"/>
              </a:rPr>
              <a:t>new</a:t>
            </a:r>
            <a:r>
              <a:rPr lang="de-CH" sz="2000" dirty="0">
                <a:solidFill>
                  <a:srgbClr val="000000"/>
                </a:solidFill>
                <a:ea typeface="+mn-lt"/>
                <a:cs typeface="+mn-lt"/>
              </a:rPr>
              <a:t> </a:t>
            </a:r>
            <a:r>
              <a:rPr lang="de-CH" sz="2000" dirty="0" err="1">
                <a:solidFill>
                  <a:srgbClr val="000000"/>
                </a:solidFill>
                <a:ea typeface="+mn-lt"/>
                <a:cs typeface="+mn-lt"/>
              </a:rPr>
              <a:t>script</a:t>
            </a:r>
            <a:r>
              <a:rPr lang="de-CH" sz="2000" dirty="0">
                <a:solidFill>
                  <a:srgbClr val="000000"/>
                </a:solidFill>
                <a:ea typeface="+mn-lt"/>
                <a:cs typeface="+mn-lt"/>
              </a:rPr>
              <a:t> and save </a:t>
            </a:r>
            <a:r>
              <a:rPr lang="de-CH" sz="2000" dirty="0" err="1">
                <a:solidFill>
                  <a:srgbClr val="000000"/>
                </a:solidFill>
                <a:ea typeface="+mn-lt"/>
                <a:cs typeface="+mn-lt"/>
              </a:rPr>
              <a:t>it</a:t>
            </a:r>
            <a:r>
              <a:rPr lang="de-CH" sz="2000" dirty="0">
                <a:solidFill>
                  <a:srgbClr val="000000"/>
                </a:solidFill>
                <a:ea typeface="+mn-lt"/>
                <a:cs typeface="+mn-lt"/>
              </a:rPr>
              <a:t> </a:t>
            </a:r>
            <a:r>
              <a:rPr lang="de-CH" sz="2000" dirty="0" err="1">
                <a:solidFill>
                  <a:srgbClr val="000000"/>
                </a:solidFill>
                <a:ea typeface="+mn-lt"/>
                <a:cs typeface="+mn-lt"/>
              </a:rPr>
              <a:t>as</a:t>
            </a:r>
            <a:r>
              <a:rPr lang="de-CH" sz="2000" dirty="0">
                <a:solidFill>
                  <a:srgbClr val="000000"/>
                </a:solidFill>
                <a:ea typeface="+mn-lt"/>
                <a:cs typeface="+mn-lt"/>
              </a:rPr>
              <a:t> "Ex5.R".</a:t>
            </a:r>
            <a:endParaRPr lang="en-US" sz="2000" dirty="0">
              <a:solidFill>
                <a:srgbClr val="000000"/>
              </a:solidFill>
              <a:latin typeface="Corbel"/>
              <a:cs typeface="Arial"/>
            </a:endParaRPr>
          </a:p>
          <a:p>
            <a:pPr marL="457200" indent="-457200">
              <a:spcBef>
                <a:spcPts val="400"/>
              </a:spcBef>
              <a:buAutoNum type="arabicPeriod"/>
            </a:pPr>
            <a:r>
              <a:rPr lang="de-CH" sz="2000" dirty="0">
                <a:solidFill>
                  <a:srgbClr val="000000"/>
                </a:solidFill>
                <a:latin typeface="Corbel"/>
                <a:cs typeface="Arial"/>
              </a:rPr>
              <a:t>In </a:t>
            </a:r>
            <a:r>
              <a:rPr lang="de-CH" sz="2000" dirty="0" err="1">
                <a:solidFill>
                  <a:srgbClr val="000000"/>
                </a:solidFill>
                <a:latin typeface="Corbel"/>
                <a:cs typeface="Arial"/>
              </a:rPr>
              <a:t>your</a:t>
            </a:r>
            <a:r>
              <a:rPr lang="de-CH" sz="2000" dirty="0">
                <a:solidFill>
                  <a:srgbClr val="000000"/>
                </a:solidFill>
                <a:latin typeface="Corbel"/>
                <a:cs typeface="Arial"/>
              </a:rPr>
              <a:t> </a:t>
            </a:r>
            <a:r>
              <a:rPr lang="de-CH" sz="2000" dirty="0" err="1">
                <a:solidFill>
                  <a:srgbClr val="000000"/>
                </a:solidFill>
                <a:latin typeface="Corbel"/>
                <a:cs typeface="Arial"/>
              </a:rPr>
              <a:t>script</a:t>
            </a:r>
            <a:r>
              <a:rPr lang="de-CH" sz="2000" dirty="0">
                <a:solidFill>
                  <a:srgbClr val="000000"/>
                </a:solidFill>
                <a:latin typeface="Corbel"/>
                <a:cs typeface="Arial"/>
              </a:rPr>
              <a:t>, </a:t>
            </a:r>
            <a:r>
              <a:rPr lang="de-CH" sz="2000" dirty="0" err="1">
                <a:solidFill>
                  <a:srgbClr val="000000"/>
                </a:solidFill>
                <a:latin typeface="Corbel"/>
                <a:cs typeface="Arial"/>
              </a:rPr>
              <a:t>write</a:t>
            </a:r>
            <a:r>
              <a:rPr lang="de-CH" sz="2000" dirty="0">
                <a:solidFill>
                  <a:srgbClr val="000000"/>
                </a:solidFill>
                <a:latin typeface="Corbel"/>
                <a:cs typeface="Arial"/>
              </a:rPr>
              <a:t> and </a:t>
            </a:r>
            <a:r>
              <a:rPr lang="de-CH" sz="2000" dirty="0" err="1">
                <a:solidFill>
                  <a:srgbClr val="000000"/>
                </a:solidFill>
                <a:latin typeface="Corbel"/>
                <a:cs typeface="Arial"/>
              </a:rPr>
              <a:t>execute</a:t>
            </a:r>
            <a:r>
              <a:rPr lang="de-CH" sz="2000" dirty="0">
                <a:solidFill>
                  <a:srgbClr val="000000"/>
                </a:solidFill>
                <a:latin typeface="Corbel"/>
                <a:cs typeface="Arial"/>
              </a:rPr>
              <a:t> </a:t>
            </a:r>
            <a:r>
              <a:rPr lang="de-CH" sz="2000" dirty="0" err="1">
                <a:solidFill>
                  <a:srgbClr val="000000"/>
                </a:solidFill>
                <a:latin typeface="Corbel"/>
                <a:cs typeface="Arial"/>
              </a:rPr>
              <a:t>the</a:t>
            </a:r>
            <a:r>
              <a:rPr lang="de-CH" sz="2000" dirty="0">
                <a:solidFill>
                  <a:srgbClr val="000000"/>
                </a:solidFill>
                <a:latin typeface="Corbel"/>
                <a:cs typeface="Arial"/>
              </a:rPr>
              <a:t> </a:t>
            </a:r>
            <a:r>
              <a:rPr lang="de-CH" sz="2000" dirty="0" err="1">
                <a:solidFill>
                  <a:srgbClr val="000000"/>
                </a:solidFill>
                <a:latin typeface="Corbel"/>
                <a:cs typeface="Arial"/>
              </a:rPr>
              <a:t>commands</a:t>
            </a:r>
            <a:r>
              <a:rPr lang="de-CH" sz="2000" dirty="0">
                <a:solidFill>
                  <a:srgbClr val="000000"/>
                </a:solidFill>
                <a:latin typeface="Corbel"/>
                <a:cs typeface="Arial"/>
              </a:rPr>
              <a:t> </a:t>
            </a:r>
            <a:endParaRPr lang="en-US" sz="2000" dirty="0">
              <a:solidFill>
                <a:srgbClr val="000000"/>
              </a:solidFill>
              <a:latin typeface="Corbel"/>
              <a:cs typeface="Arial"/>
            </a:endParaRPr>
          </a:p>
          <a:p>
            <a:pPr lvl="1">
              <a:spcBef>
                <a:spcPts val="400"/>
              </a:spcBef>
            </a:pPr>
            <a:r>
              <a:rPr lang="de-CH" sz="2000" err="1">
                <a:latin typeface="Courier New"/>
                <a:cs typeface="Arial"/>
              </a:rPr>
              <a:t>library</a:t>
            </a:r>
            <a:r>
              <a:rPr lang="de-CH" sz="2000" dirty="0">
                <a:latin typeface="Courier New"/>
                <a:cs typeface="Arial"/>
              </a:rPr>
              <a:t>(MASS) </a:t>
            </a:r>
            <a:r>
              <a:rPr lang="de-CH" sz="2000" b="1" dirty="0">
                <a:solidFill>
                  <a:schemeClr val="accent4"/>
                </a:solidFill>
                <a:latin typeface="Courier New"/>
                <a:cs typeface="Arial"/>
              </a:rPr>
              <a:t># </a:t>
            </a:r>
            <a:r>
              <a:rPr lang="de-CH" sz="2000" b="1" err="1">
                <a:solidFill>
                  <a:schemeClr val="accent4"/>
                </a:solidFill>
                <a:latin typeface="Courier New"/>
                <a:cs typeface="Arial"/>
              </a:rPr>
              <a:t>loads</a:t>
            </a:r>
            <a:r>
              <a:rPr lang="de-CH" sz="2000" b="1" dirty="0">
                <a:solidFill>
                  <a:schemeClr val="accent4"/>
                </a:solidFill>
                <a:latin typeface="Courier New"/>
                <a:cs typeface="Arial"/>
              </a:rPr>
              <a:t> </a:t>
            </a:r>
            <a:r>
              <a:rPr lang="de-CH" sz="2000" b="1" err="1">
                <a:solidFill>
                  <a:schemeClr val="accent4"/>
                </a:solidFill>
                <a:latin typeface="Courier New"/>
                <a:cs typeface="Arial"/>
              </a:rPr>
              <a:t>the</a:t>
            </a:r>
            <a:r>
              <a:rPr lang="de-CH" sz="2000" b="1" dirty="0">
                <a:solidFill>
                  <a:schemeClr val="accent4"/>
                </a:solidFill>
                <a:latin typeface="Courier New"/>
                <a:cs typeface="Arial"/>
              </a:rPr>
              <a:t> </a:t>
            </a:r>
            <a:r>
              <a:rPr lang="de-CH" sz="2000" b="1" err="1">
                <a:solidFill>
                  <a:schemeClr val="accent4"/>
                </a:solidFill>
                <a:latin typeface="Courier New"/>
                <a:cs typeface="Arial"/>
              </a:rPr>
              <a:t>library</a:t>
            </a:r>
            <a:r>
              <a:rPr lang="de-CH" sz="2000" b="1" dirty="0">
                <a:solidFill>
                  <a:schemeClr val="accent4"/>
                </a:solidFill>
                <a:latin typeface="Courier New"/>
                <a:cs typeface="Arial"/>
              </a:rPr>
              <a:t> MASS</a:t>
            </a:r>
          </a:p>
          <a:p>
            <a:pPr lvl="1">
              <a:spcBef>
                <a:spcPts val="400"/>
              </a:spcBef>
            </a:pPr>
            <a:r>
              <a:rPr lang="de-CH" sz="2000" dirty="0" err="1">
                <a:latin typeface="Courier New"/>
                <a:cs typeface="Arial"/>
              </a:rPr>
              <a:t>data</a:t>
            </a:r>
            <a:r>
              <a:rPr lang="de-CH" sz="2000" dirty="0">
                <a:latin typeface="Courier New"/>
                <a:cs typeface="Arial"/>
              </a:rPr>
              <a:t>(</a:t>
            </a:r>
            <a:r>
              <a:rPr lang="de-CH" sz="2000" dirty="0" err="1">
                <a:latin typeface="Courier New"/>
                <a:cs typeface="Arial"/>
              </a:rPr>
              <a:t>bacteria</a:t>
            </a:r>
            <a:r>
              <a:rPr lang="de-CH" sz="2000" dirty="0">
                <a:latin typeface="Courier New"/>
                <a:cs typeface="Arial"/>
              </a:rPr>
              <a:t>) </a:t>
            </a:r>
            <a:r>
              <a:rPr lang="de-CH" sz="2000" b="1" dirty="0">
                <a:solidFill>
                  <a:schemeClr val="accent4"/>
                </a:solidFill>
                <a:latin typeface="Courier New"/>
                <a:cs typeface="Arial"/>
              </a:rPr>
              <a:t># </a:t>
            </a:r>
            <a:r>
              <a:rPr lang="de-CH" sz="2000" b="1" dirty="0" err="1">
                <a:solidFill>
                  <a:schemeClr val="accent4"/>
                </a:solidFill>
                <a:latin typeface="Courier New"/>
                <a:cs typeface="Arial"/>
              </a:rPr>
              <a:t>loads</a:t>
            </a:r>
            <a:r>
              <a:rPr lang="de-CH" sz="2000" b="1" dirty="0">
                <a:solidFill>
                  <a:schemeClr val="accent4"/>
                </a:solidFill>
                <a:latin typeface="Courier New"/>
                <a:cs typeface="Arial"/>
              </a:rPr>
              <a:t> </a:t>
            </a:r>
            <a:r>
              <a:rPr lang="de-CH" sz="2000" b="1" dirty="0" err="1">
                <a:solidFill>
                  <a:schemeClr val="accent4"/>
                </a:solidFill>
                <a:latin typeface="Courier New"/>
                <a:cs typeface="Arial"/>
              </a:rPr>
              <a:t>the</a:t>
            </a:r>
            <a:r>
              <a:rPr lang="de-CH" sz="2000" b="1" dirty="0">
                <a:solidFill>
                  <a:schemeClr val="accent4"/>
                </a:solidFill>
                <a:latin typeface="Courier New"/>
                <a:cs typeface="Arial"/>
              </a:rPr>
              <a:t> </a:t>
            </a:r>
            <a:r>
              <a:rPr lang="de-CH" sz="2000" b="1" dirty="0" err="1">
                <a:solidFill>
                  <a:schemeClr val="accent4"/>
                </a:solidFill>
                <a:latin typeface="Courier New"/>
                <a:cs typeface="Arial"/>
              </a:rPr>
              <a:t>bacteria</a:t>
            </a:r>
            <a:r>
              <a:rPr lang="de-CH" sz="2000" b="1" dirty="0">
                <a:solidFill>
                  <a:schemeClr val="accent4"/>
                </a:solidFill>
                <a:latin typeface="Courier New"/>
                <a:cs typeface="Arial"/>
              </a:rPr>
              <a:t> </a:t>
            </a:r>
            <a:r>
              <a:rPr lang="de-CH" sz="2000" b="1" dirty="0" err="1">
                <a:solidFill>
                  <a:schemeClr val="accent4"/>
                </a:solidFill>
                <a:latin typeface="Courier New"/>
                <a:cs typeface="Arial"/>
              </a:rPr>
              <a:t>data</a:t>
            </a:r>
            <a:r>
              <a:rPr lang="de-CH" sz="2000" b="1" dirty="0">
                <a:solidFill>
                  <a:schemeClr val="accent4"/>
                </a:solidFill>
                <a:latin typeface="Courier New"/>
                <a:cs typeface="Arial"/>
              </a:rPr>
              <a:t> </a:t>
            </a:r>
            <a:r>
              <a:rPr lang="de-CH" sz="2000" b="1" dirty="0" err="1">
                <a:solidFill>
                  <a:schemeClr val="accent4"/>
                </a:solidFill>
                <a:latin typeface="Courier New"/>
                <a:cs typeface="Arial"/>
              </a:rPr>
              <a:t>set</a:t>
            </a:r>
            <a:r>
              <a:rPr lang="de-CH" sz="2000" b="1" dirty="0">
                <a:solidFill>
                  <a:schemeClr val="accent4"/>
                </a:solidFill>
                <a:latin typeface="Courier New"/>
                <a:cs typeface="Arial"/>
              </a:rPr>
              <a:t> (</a:t>
            </a:r>
            <a:r>
              <a:rPr lang="de-CH" sz="2000" b="1" dirty="0" err="1">
                <a:solidFill>
                  <a:schemeClr val="accent4"/>
                </a:solidFill>
                <a:latin typeface="Courier New"/>
                <a:cs typeface="Arial"/>
              </a:rPr>
              <a:t>from</a:t>
            </a:r>
            <a:r>
              <a:rPr lang="de-CH" sz="2000" b="1" dirty="0">
                <a:solidFill>
                  <a:schemeClr val="accent4"/>
                </a:solidFill>
                <a:latin typeface="Courier New"/>
                <a:cs typeface="Arial"/>
              </a:rPr>
              <a:t> MASS)</a:t>
            </a:r>
            <a:r>
              <a:rPr lang="de-CH" sz="2000" dirty="0">
                <a:latin typeface="Courier New"/>
                <a:cs typeface="Arial"/>
              </a:rPr>
              <a:t> </a:t>
            </a:r>
            <a:endParaRPr lang="en-US" sz="2000" dirty="0">
              <a:latin typeface="Courier New"/>
              <a:cs typeface="Arial"/>
            </a:endParaRPr>
          </a:p>
          <a:p>
            <a:pPr lvl="1">
              <a:spcBef>
                <a:spcPts val="400"/>
              </a:spcBef>
            </a:pPr>
            <a:r>
              <a:rPr lang="de-CH" sz="2000" dirty="0">
                <a:solidFill>
                  <a:srgbClr val="000000"/>
                </a:solidFill>
                <a:ea typeface="+mn-lt"/>
                <a:cs typeface="+mn-lt"/>
              </a:rPr>
              <a:t>Check: </a:t>
            </a:r>
            <a:r>
              <a:rPr lang="de-CH" sz="2000" dirty="0" err="1">
                <a:solidFill>
                  <a:srgbClr val="000000"/>
                </a:solidFill>
                <a:ea typeface="+mn-lt"/>
                <a:cs typeface="+mn-lt"/>
              </a:rPr>
              <a:t>You</a:t>
            </a:r>
            <a:r>
              <a:rPr lang="de-CH" sz="2000" dirty="0">
                <a:solidFill>
                  <a:srgbClr val="000000"/>
                </a:solidFill>
                <a:ea typeface="+mn-lt"/>
                <a:cs typeface="+mn-lt"/>
              </a:rPr>
              <a:t> </a:t>
            </a:r>
            <a:r>
              <a:rPr lang="de-CH" sz="2000" dirty="0" err="1">
                <a:solidFill>
                  <a:srgbClr val="000000"/>
                </a:solidFill>
                <a:ea typeface="+mn-lt"/>
                <a:cs typeface="+mn-lt"/>
              </a:rPr>
              <a:t>should</a:t>
            </a:r>
            <a:r>
              <a:rPr lang="de-CH" sz="2000" dirty="0">
                <a:solidFill>
                  <a:srgbClr val="000000"/>
                </a:solidFill>
                <a:ea typeface="+mn-lt"/>
                <a:cs typeface="+mn-lt"/>
              </a:rPr>
              <a:t> </a:t>
            </a:r>
            <a:r>
              <a:rPr lang="de-CH" sz="2000" dirty="0" err="1">
                <a:solidFill>
                  <a:srgbClr val="000000"/>
                </a:solidFill>
                <a:ea typeface="+mn-lt"/>
                <a:cs typeface="+mn-lt"/>
              </a:rPr>
              <a:t>have</a:t>
            </a:r>
            <a:r>
              <a:rPr lang="de-CH" sz="2000" dirty="0">
                <a:solidFill>
                  <a:srgbClr val="000000"/>
                </a:solidFill>
                <a:ea typeface="+mn-lt"/>
                <a:cs typeface="+mn-lt"/>
              </a:rPr>
              <a:t> a variable </a:t>
            </a:r>
            <a:r>
              <a:rPr lang="de-CH" sz="2000" dirty="0" err="1">
                <a:solidFill>
                  <a:srgbClr val="000000"/>
                </a:solidFill>
                <a:ea typeface="+mn-lt"/>
                <a:cs typeface="+mn-lt"/>
              </a:rPr>
              <a:t>named</a:t>
            </a:r>
            <a:r>
              <a:rPr lang="de-CH" sz="2000" dirty="0">
                <a:solidFill>
                  <a:srgbClr val="000000"/>
                </a:solidFill>
                <a:ea typeface="+mn-lt"/>
                <a:cs typeface="+mn-lt"/>
              </a:rPr>
              <a:t> "</a:t>
            </a:r>
            <a:r>
              <a:rPr lang="de-CH" sz="2000" dirty="0" err="1">
                <a:solidFill>
                  <a:srgbClr val="000000"/>
                </a:solidFill>
                <a:ea typeface="+mn-lt"/>
                <a:cs typeface="+mn-lt"/>
              </a:rPr>
              <a:t>bacteria</a:t>
            </a:r>
            <a:r>
              <a:rPr lang="de-CH" sz="2000" dirty="0">
                <a:solidFill>
                  <a:srgbClr val="000000"/>
                </a:solidFill>
                <a:ea typeface="+mn-lt"/>
                <a:cs typeface="+mn-lt"/>
              </a:rPr>
              <a:t>" in </a:t>
            </a:r>
            <a:r>
              <a:rPr lang="de-CH" sz="2000" dirty="0" err="1">
                <a:solidFill>
                  <a:srgbClr val="000000"/>
                </a:solidFill>
                <a:ea typeface="+mn-lt"/>
                <a:cs typeface="+mn-lt"/>
              </a:rPr>
              <a:t>your</a:t>
            </a:r>
            <a:r>
              <a:rPr lang="de-CH" sz="2000" dirty="0">
                <a:solidFill>
                  <a:srgbClr val="000000"/>
                </a:solidFill>
                <a:ea typeface="+mn-lt"/>
                <a:cs typeface="+mn-lt"/>
              </a:rPr>
              <a:t> Environment.</a:t>
            </a:r>
            <a:endParaRPr lang="en-US" sz="2000" dirty="0">
              <a:solidFill>
                <a:srgbClr val="000000"/>
              </a:solidFill>
              <a:ea typeface="+mn-lt"/>
              <a:cs typeface="+mn-lt"/>
            </a:endParaRPr>
          </a:p>
          <a:p>
            <a:pPr lvl="1">
              <a:spcBef>
                <a:spcPts val="400"/>
              </a:spcBef>
            </a:pPr>
            <a:endParaRPr lang="de-CH" sz="2000" dirty="0">
              <a:solidFill>
                <a:srgbClr val="000000"/>
              </a:solidFill>
              <a:ea typeface="+mn-lt"/>
              <a:cs typeface="+mn-lt"/>
            </a:endParaRPr>
          </a:p>
          <a:p>
            <a:pPr marL="285750" indent="-285750">
              <a:spcBef>
                <a:spcPts val="400"/>
              </a:spcBef>
              <a:buAutoNum type="arabicPeriod"/>
            </a:pPr>
            <a:r>
              <a:rPr lang="en-US" sz="2000" dirty="0">
                <a:solidFill>
                  <a:srgbClr val="000000"/>
                </a:solidFill>
                <a:ea typeface="+mn-lt"/>
                <a:cs typeface="+mn-lt"/>
              </a:rPr>
              <a:t> What are the names of the columns of the </a:t>
            </a:r>
            <a:r>
              <a:rPr lang="en-US" sz="2000" b="1" dirty="0">
                <a:solidFill>
                  <a:srgbClr val="000000"/>
                </a:solidFill>
                <a:ea typeface="+mn-lt"/>
                <a:cs typeface="+mn-lt"/>
              </a:rPr>
              <a:t>bacteria</a:t>
            </a:r>
            <a:r>
              <a:rPr lang="en-US" sz="2000" dirty="0">
                <a:solidFill>
                  <a:srgbClr val="000000"/>
                </a:solidFill>
                <a:ea typeface="+mn-lt"/>
                <a:cs typeface="+mn-lt"/>
              </a:rPr>
              <a:t> </a:t>
            </a:r>
            <a:r>
              <a:rPr lang="en-US" sz="2000" err="1">
                <a:solidFill>
                  <a:srgbClr val="000000"/>
                </a:solidFill>
                <a:ea typeface="+mn-lt"/>
                <a:cs typeface="+mn-lt"/>
              </a:rPr>
              <a:t>data.frame</a:t>
            </a:r>
            <a:r>
              <a:rPr lang="en-US" sz="2000" dirty="0">
                <a:solidFill>
                  <a:srgbClr val="000000"/>
                </a:solidFill>
                <a:ea typeface="+mn-lt"/>
                <a:cs typeface="+mn-lt"/>
              </a:rPr>
              <a:t> ?</a:t>
            </a:r>
          </a:p>
          <a:p>
            <a:pPr marL="285750" indent="-285750">
              <a:spcBef>
                <a:spcPts val="400"/>
              </a:spcBef>
              <a:buAutoNum type="arabicPeriod"/>
            </a:pPr>
            <a:r>
              <a:rPr lang="en-US" sz="2000" dirty="0">
                <a:solidFill>
                  <a:srgbClr val="000000"/>
                </a:solidFill>
                <a:ea typeface="+mn-lt"/>
                <a:cs typeface="+mn-lt"/>
              </a:rPr>
              <a:t> Use </a:t>
            </a:r>
            <a:r>
              <a:rPr lang="en-US" sz="2000" b="1" dirty="0">
                <a:solidFill>
                  <a:srgbClr val="000000"/>
                </a:solidFill>
                <a:ea typeface="+mn-lt"/>
                <a:cs typeface="+mn-lt"/>
              </a:rPr>
              <a:t>[]</a:t>
            </a:r>
            <a:r>
              <a:rPr lang="en-US" sz="2000" dirty="0">
                <a:solidFill>
                  <a:srgbClr val="000000"/>
                </a:solidFill>
                <a:ea typeface="+mn-lt"/>
                <a:cs typeface="+mn-lt"/>
              </a:rPr>
              <a:t>  to select rows 100 to 119 of the column “ap” .</a:t>
            </a:r>
          </a:p>
          <a:p>
            <a:pPr marL="285750" indent="-285750">
              <a:spcBef>
                <a:spcPts val="400"/>
              </a:spcBef>
              <a:buAutoNum type="arabicPeriod"/>
            </a:pPr>
            <a:r>
              <a:rPr lang="de-CH" sz="2000" dirty="0">
                <a:solidFill>
                  <a:srgbClr val="000000"/>
                </a:solidFill>
                <a:ea typeface="+mn-lt"/>
                <a:cs typeface="+mn-lt"/>
              </a:rPr>
              <a:t> Use $ </a:t>
            </a:r>
            <a:r>
              <a:rPr lang="de-CH" sz="2000" err="1">
                <a:solidFill>
                  <a:srgbClr val="000000"/>
                </a:solidFill>
                <a:ea typeface="+mn-lt"/>
                <a:cs typeface="+mn-lt"/>
              </a:rPr>
              <a:t>to</a:t>
            </a:r>
            <a:r>
              <a:rPr lang="de-CH" sz="2000" dirty="0">
                <a:solidFill>
                  <a:srgbClr val="000000"/>
                </a:solidFill>
                <a:ea typeface="+mn-lt"/>
                <a:cs typeface="+mn-lt"/>
              </a:rPr>
              <a:t> </a:t>
            </a:r>
            <a:r>
              <a:rPr lang="de-CH" sz="2000" err="1">
                <a:solidFill>
                  <a:srgbClr val="000000"/>
                </a:solidFill>
                <a:ea typeface="+mn-lt"/>
                <a:cs typeface="+mn-lt"/>
              </a:rPr>
              <a:t>get</a:t>
            </a:r>
            <a:r>
              <a:rPr lang="de-CH" sz="2000" dirty="0">
                <a:solidFill>
                  <a:srgbClr val="000000"/>
                </a:solidFill>
                <a:ea typeface="+mn-lt"/>
                <a:cs typeface="+mn-lt"/>
              </a:rPr>
              <a:t> </a:t>
            </a:r>
            <a:r>
              <a:rPr lang="de-CH" sz="2000" err="1">
                <a:solidFill>
                  <a:srgbClr val="000000"/>
                </a:solidFill>
                <a:ea typeface="+mn-lt"/>
                <a:cs typeface="+mn-lt"/>
              </a:rPr>
              <a:t>the</a:t>
            </a:r>
            <a:r>
              <a:rPr lang="de-CH" sz="2000" dirty="0">
                <a:solidFill>
                  <a:srgbClr val="000000"/>
                </a:solidFill>
                <a:ea typeface="+mn-lt"/>
                <a:cs typeface="+mn-lt"/>
              </a:rPr>
              <a:t> </a:t>
            </a:r>
            <a:r>
              <a:rPr lang="de-CH" sz="2000" err="1">
                <a:solidFill>
                  <a:srgbClr val="000000"/>
                </a:solidFill>
                <a:ea typeface="+mn-lt"/>
                <a:cs typeface="+mn-lt"/>
              </a:rPr>
              <a:t>column</a:t>
            </a:r>
            <a:r>
              <a:rPr lang="de-CH" sz="2000" dirty="0">
                <a:solidFill>
                  <a:srgbClr val="000000"/>
                </a:solidFill>
                <a:ea typeface="+mn-lt"/>
                <a:cs typeface="+mn-lt"/>
              </a:rPr>
              <a:t> "</a:t>
            </a:r>
            <a:r>
              <a:rPr lang="de-CH" sz="2000" err="1">
                <a:solidFill>
                  <a:srgbClr val="000000"/>
                </a:solidFill>
                <a:ea typeface="+mn-lt"/>
                <a:cs typeface="+mn-lt"/>
              </a:rPr>
              <a:t>week</a:t>
            </a:r>
            <a:r>
              <a:rPr lang="de-CH" sz="2000" dirty="0">
                <a:solidFill>
                  <a:srgbClr val="000000"/>
                </a:solidFill>
                <a:ea typeface="+mn-lt"/>
                <a:cs typeface="+mn-lt"/>
              </a:rPr>
              <a:t>" and check </a:t>
            </a:r>
            <a:r>
              <a:rPr lang="de-CH" sz="2000" err="1">
                <a:solidFill>
                  <a:srgbClr val="000000"/>
                </a:solidFill>
                <a:ea typeface="+mn-lt"/>
                <a:cs typeface="+mn-lt"/>
              </a:rPr>
              <a:t>how</a:t>
            </a:r>
            <a:r>
              <a:rPr lang="de-CH" sz="2000" dirty="0">
                <a:solidFill>
                  <a:srgbClr val="000000"/>
                </a:solidFill>
                <a:ea typeface="+mn-lt"/>
                <a:cs typeface="+mn-lt"/>
              </a:rPr>
              <a:t> </a:t>
            </a:r>
            <a:r>
              <a:rPr lang="de-CH" sz="2000" err="1">
                <a:solidFill>
                  <a:srgbClr val="000000"/>
                </a:solidFill>
                <a:ea typeface="+mn-lt"/>
                <a:cs typeface="+mn-lt"/>
              </a:rPr>
              <a:t>many</a:t>
            </a:r>
            <a:r>
              <a:rPr lang="de-CH" sz="2000" dirty="0">
                <a:solidFill>
                  <a:srgbClr val="000000"/>
                </a:solidFill>
                <a:ea typeface="+mn-lt"/>
                <a:cs typeface="+mn-lt"/>
              </a:rPr>
              <a:t> </a:t>
            </a:r>
            <a:r>
              <a:rPr lang="de-CH" sz="2000" dirty="0">
                <a:solidFill>
                  <a:srgbClr val="000000"/>
                </a:solidFill>
                <a:latin typeface="Courier New"/>
                <a:ea typeface="+mn-lt"/>
                <a:cs typeface="+mn-lt"/>
              </a:rPr>
              <a:t>0</a:t>
            </a:r>
            <a:r>
              <a:rPr lang="de-CH" sz="2000" dirty="0">
                <a:solidFill>
                  <a:srgbClr val="000000"/>
                </a:solidFill>
                <a:ea typeface="+mn-lt"/>
                <a:cs typeface="+mn-lt"/>
              </a:rPr>
              <a:t> </a:t>
            </a:r>
            <a:r>
              <a:rPr lang="de-CH" sz="2000" err="1">
                <a:solidFill>
                  <a:srgbClr val="000000"/>
                </a:solidFill>
                <a:ea typeface="+mn-lt"/>
                <a:cs typeface="+mn-lt"/>
              </a:rPr>
              <a:t>values</a:t>
            </a:r>
            <a:r>
              <a:rPr lang="de-CH" sz="2000" dirty="0">
                <a:solidFill>
                  <a:srgbClr val="000000"/>
                </a:solidFill>
                <a:ea typeface="+mn-lt"/>
                <a:cs typeface="+mn-lt"/>
              </a:rPr>
              <a:t> </a:t>
            </a:r>
            <a:r>
              <a:rPr lang="de-CH" sz="2000" err="1">
                <a:solidFill>
                  <a:srgbClr val="000000"/>
                </a:solidFill>
                <a:ea typeface="+mn-lt"/>
                <a:cs typeface="+mn-lt"/>
              </a:rPr>
              <a:t>it</a:t>
            </a:r>
            <a:r>
              <a:rPr lang="de-CH" sz="2000" dirty="0">
                <a:solidFill>
                  <a:srgbClr val="000000"/>
                </a:solidFill>
                <a:ea typeface="+mn-lt"/>
                <a:cs typeface="+mn-lt"/>
              </a:rPr>
              <a:t> </a:t>
            </a:r>
            <a:r>
              <a:rPr lang="de-CH" sz="2000" err="1">
                <a:solidFill>
                  <a:srgbClr val="000000"/>
                </a:solidFill>
                <a:ea typeface="+mn-lt"/>
                <a:cs typeface="+mn-lt"/>
              </a:rPr>
              <a:t>has</a:t>
            </a:r>
            <a:r>
              <a:rPr lang="de-CH" sz="2000" dirty="0">
                <a:solidFill>
                  <a:srgbClr val="000000"/>
                </a:solidFill>
                <a:ea typeface="+mn-lt"/>
                <a:cs typeface="+mn-lt"/>
              </a:rPr>
              <a:t>.</a:t>
            </a:r>
            <a:endParaRPr lang="en-US" sz="2000" dirty="0">
              <a:solidFill>
                <a:srgbClr val="000000"/>
              </a:solidFill>
              <a:ea typeface="+mn-lt"/>
              <a:cs typeface="+mn-lt"/>
            </a:endParaRPr>
          </a:p>
          <a:p>
            <a:pPr marL="285750" indent="-285750">
              <a:spcBef>
                <a:spcPts val="400"/>
              </a:spcBef>
              <a:buAutoNum type="arabicPeriod"/>
            </a:pPr>
            <a:endParaRPr lang="en-US" sz="2000" dirty="0">
              <a:solidFill>
                <a:srgbClr val="000000"/>
              </a:solidFill>
              <a:latin typeface="Corbel"/>
              <a:cs typeface="Arial"/>
            </a:endParaRPr>
          </a:p>
          <a:p>
            <a:pPr marL="285750" indent="-285750">
              <a:spcBef>
                <a:spcPts val="400"/>
              </a:spcBef>
              <a:buAutoNum type="arabicPeriod"/>
            </a:pPr>
            <a:r>
              <a:rPr lang="en-US" sz="2000" dirty="0">
                <a:solidFill>
                  <a:srgbClr val="262626"/>
                </a:solidFill>
                <a:ea typeface="+mn-lt"/>
                <a:cs typeface="+mn-lt"/>
              </a:rPr>
              <a:t>Optional : using a comparison operator and [], select the rows which correspond to a “placebo” treatment (in the “</a:t>
            </a:r>
            <a:r>
              <a:rPr lang="en-US" sz="2000" dirty="0" err="1">
                <a:solidFill>
                  <a:srgbClr val="262626"/>
                </a:solidFill>
                <a:ea typeface="+mn-lt"/>
                <a:cs typeface="+mn-lt"/>
              </a:rPr>
              <a:t>trt</a:t>
            </a:r>
            <a:r>
              <a:rPr lang="en-US" sz="2000" dirty="0">
                <a:solidFill>
                  <a:srgbClr val="262626"/>
                </a:solidFill>
                <a:ea typeface="+mn-lt"/>
                <a:cs typeface="+mn-lt"/>
              </a:rPr>
              <a:t>” column).</a:t>
            </a:r>
          </a:p>
          <a:p>
            <a:pPr marL="285750" indent="-285750">
              <a:spcBef>
                <a:spcPts val="400"/>
              </a:spcBef>
              <a:buAutoNum type="arabicPeriod"/>
            </a:pPr>
            <a:endParaRPr lang="en-US" sz="2000" dirty="0">
              <a:solidFill>
                <a:srgbClr val="000000"/>
              </a:solidFill>
              <a:latin typeface="Corbel"/>
              <a:cs typeface="Arial"/>
            </a:endParaRPr>
          </a:p>
          <a:p>
            <a:pPr marL="457200" indent="-457200">
              <a:buAutoNum type="arabicPeriod"/>
            </a:pPr>
            <a:endParaRPr lang="en-US" sz="2000" dirty="0">
              <a:solidFill>
                <a:srgbClr val="262626"/>
              </a:solidFill>
            </a:endParaRPr>
          </a:p>
        </p:txBody>
      </p:sp>
    </p:spTree>
    <p:extLst>
      <p:ext uri="{BB962C8B-B14F-4D97-AF65-F5344CB8AC3E}">
        <p14:creationId xmlns:p14="http://schemas.microsoft.com/office/powerpoint/2010/main" val="2972248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2A342-B6F5-823E-5D5B-03BE154FC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B2E6B-1362-5251-03E8-EE4A2CDCE14C}"/>
              </a:ext>
            </a:extLst>
          </p:cNvPr>
          <p:cNvSpPr>
            <a:spLocks noGrp="1"/>
          </p:cNvSpPr>
          <p:nvPr>
            <p:ph type="title"/>
          </p:nvPr>
        </p:nvSpPr>
        <p:spPr/>
        <p:txBody>
          <a:bodyPr/>
          <a:lstStyle/>
          <a:p>
            <a:r>
              <a:rPr lang="en-GB" dirty="0">
                <a:ea typeface="Verdana"/>
                <a:cs typeface="Gill Sans"/>
              </a:rPr>
              <a:t>Lists: creation</a:t>
            </a:r>
            <a:endParaRPr lang="en-US" dirty="0"/>
          </a:p>
        </p:txBody>
      </p:sp>
      <p:sp>
        <p:nvSpPr>
          <p:cNvPr id="3" name="Text Placeholder 2">
            <a:extLst>
              <a:ext uri="{FF2B5EF4-FFF2-40B4-BE49-F238E27FC236}">
                <a16:creationId xmlns:a16="http://schemas.microsoft.com/office/drawing/2014/main" id="{DEC13573-7305-638E-A4D4-948688624AFB}"/>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a:lnSpc>
                <a:spcPct val="100000"/>
              </a:lnSpc>
              <a:spcBef>
                <a:spcPct val="20000"/>
              </a:spcBef>
            </a:pPr>
            <a:r>
              <a:rPr lang="en-US" sz="2000" dirty="0">
                <a:latin typeface="Corbel"/>
                <a:ea typeface="+mn-lt"/>
                <a:cs typeface="+mn-lt"/>
              </a:rPr>
              <a:t>Lists are collections of object which may be of different classes and sizes</a:t>
            </a:r>
          </a:p>
          <a:p>
            <a:pPr marL="0" lvl="1" indent="0">
              <a:lnSpc>
                <a:spcPct val="100000"/>
              </a:lnSpc>
              <a:spcBef>
                <a:spcPct val="20000"/>
              </a:spcBef>
              <a:buNone/>
            </a:pPr>
            <a:r>
              <a:rPr lang="fr-FR" sz="2000" err="1">
                <a:ea typeface="+mn-lt"/>
                <a:cs typeface="+mn-lt"/>
              </a:rPr>
              <a:t>Create</a:t>
            </a:r>
            <a:r>
              <a:rPr lang="fr-FR" sz="2000">
                <a:ea typeface="+mn-lt"/>
                <a:cs typeface="+mn-lt"/>
              </a:rPr>
              <a:t> a few objects:</a:t>
            </a:r>
            <a:endParaRPr lang="en-US" sz="2000">
              <a:ea typeface="+mn-lt"/>
              <a:cs typeface="+mn-lt"/>
            </a:endParaRPr>
          </a:p>
          <a:p>
            <a:pPr marL="0" lvl="1" indent="0">
              <a:lnSpc>
                <a:spcPct val="100000"/>
              </a:lnSpc>
              <a:spcBef>
                <a:spcPct val="20000"/>
              </a:spcBef>
              <a:buNone/>
            </a:pPr>
            <a:r>
              <a:rPr lang="fr-FR" sz="1800" err="1">
                <a:latin typeface="Courier New"/>
                <a:ea typeface="+mn-lt"/>
                <a:cs typeface="+mn-lt"/>
              </a:rPr>
              <a:t>vec</a:t>
            </a:r>
            <a:r>
              <a:rPr lang="fr-FR" sz="1800">
                <a:latin typeface="Courier New"/>
                <a:ea typeface="+mn-lt"/>
                <a:cs typeface="+mn-lt"/>
              </a:rPr>
              <a:t> &lt;- c(0.4, 0.9, 0.6)</a:t>
            </a:r>
            <a:endParaRPr lang="en-US" sz="1800">
              <a:latin typeface="Courier New"/>
              <a:ea typeface="+mn-lt"/>
              <a:cs typeface="+mn-lt"/>
            </a:endParaRPr>
          </a:p>
          <a:p>
            <a:pPr marL="0" lvl="1" indent="0">
              <a:lnSpc>
                <a:spcPct val="100000"/>
              </a:lnSpc>
              <a:spcBef>
                <a:spcPct val="20000"/>
              </a:spcBef>
              <a:buNone/>
            </a:pPr>
            <a:r>
              <a:rPr lang="fr-FR" sz="1800">
                <a:latin typeface="Courier New"/>
                <a:ea typeface="+mn-lt"/>
                <a:cs typeface="+mn-lt"/>
              </a:rPr>
              <a:t>mat &lt;- </a:t>
            </a:r>
            <a:r>
              <a:rPr lang="fr-FR" sz="1800" err="1">
                <a:latin typeface="Courier New"/>
                <a:ea typeface="+mn-lt"/>
                <a:cs typeface="+mn-lt"/>
              </a:rPr>
              <a:t>cbind</a:t>
            </a:r>
            <a:r>
              <a:rPr lang="fr-FR" sz="1800">
                <a:latin typeface="Courier New"/>
                <a:ea typeface="+mn-lt"/>
                <a:cs typeface="+mn-lt"/>
              </a:rPr>
              <a:t>(c(1,1), c(2,1))</a:t>
            </a:r>
            <a:endParaRPr lang="en-US" sz="1800">
              <a:latin typeface="Courier New"/>
              <a:ea typeface="+mn-lt"/>
              <a:cs typeface="+mn-lt"/>
            </a:endParaRPr>
          </a:p>
          <a:p>
            <a:pPr marL="0" lvl="1" indent="0">
              <a:lnSpc>
                <a:spcPct val="100000"/>
              </a:lnSpc>
              <a:spcBef>
                <a:spcPct val="20000"/>
              </a:spcBef>
              <a:buNone/>
            </a:pPr>
            <a:r>
              <a:rPr lang="fr-FR" sz="1800">
                <a:latin typeface="Courier New"/>
                <a:ea typeface="+mn-lt"/>
                <a:cs typeface="+mn-lt"/>
              </a:rPr>
              <a:t>df &lt;- data.frame(name=c("Ed", "Lisa"), age=c(61, 71))</a:t>
            </a:r>
            <a:endParaRPr lang="en-US" sz="1800">
              <a:latin typeface="Courier New"/>
              <a:ea typeface="+mn-lt"/>
              <a:cs typeface="+mn-lt"/>
            </a:endParaRPr>
          </a:p>
          <a:p>
            <a:pPr marL="0" lvl="1" indent="0">
              <a:lnSpc>
                <a:spcPct val="100000"/>
              </a:lnSpc>
              <a:spcBef>
                <a:spcPct val="20000"/>
              </a:spcBef>
              <a:buNone/>
            </a:pPr>
            <a:endParaRPr lang="fr-FR" sz="2000" dirty="0">
              <a:ea typeface="+mn-lt"/>
              <a:cs typeface="+mn-lt"/>
            </a:endParaRPr>
          </a:p>
          <a:p>
            <a:pPr marL="0" lvl="1" indent="0">
              <a:lnSpc>
                <a:spcPct val="100000"/>
              </a:lnSpc>
              <a:spcBef>
                <a:spcPct val="20000"/>
              </a:spcBef>
              <a:buNone/>
            </a:pPr>
            <a:r>
              <a:rPr lang="fr-FR" sz="2000">
                <a:ea typeface="+mn-lt"/>
                <a:cs typeface="+mn-lt"/>
              </a:rPr>
              <a:t>Unnamed list - collect these objects in a list, using the function </a:t>
            </a:r>
            <a:r>
              <a:rPr lang="fr-FR" sz="2000" b="1">
                <a:ea typeface="+mn-lt"/>
                <a:cs typeface="+mn-lt"/>
              </a:rPr>
              <a:t>list():</a:t>
            </a:r>
            <a:endParaRPr lang="en-US" sz="2000">
              <a:ea typeface="+mn-lt"/>
              <a:cs typeface="+mn-lt"/>
            </a:endParaRPr>
          </a:p>
          <a:p>
            <a:pPr marL="0" lvl="1" indent="0">
              <a:lnSpc>
                <a:spcPct val="100000"/>
              </a:lnSpc>
              <a:spcBef>
                <a:spcPct val="20000"/>
              </a:spcBef>
              <a:buNone/>
            </a:pPr>
            <a:r>
              <a:rPr lang="fr-FR" sz="1800">
                <a:latin typeface="Courier New"/>
                <a:ea typeface="+mn-lt"/>
                <a:cs typeface="+mn-lt"/>
              </a:rPr>
              <a:t>l &lt;- list(vec, mat, df)</a:t>
            </a:r>
            <a:endParaRPr lang="en-US" sz="1800">
              <a:latin typeface="Courier New"/>
              <a:ea typeface="+mn-lt"/>
              <a:cs typeface="+mn-lt"/>
            </a:endParaRPr>
          </a:p>
          <a:p>
            <a:pPr marL="0" lvl="1" indent="0">
              <a:lnSpc>
                <a:spcPct val="100000"/>
              </a:lnSpc>
              <a:spcBef>
                <a:spcPct val="20000"/>
              </a:spcBef>
              <a:buNone/>
            </a:pPr>
            <a:endParaRPr lang="fr-FR" sz="2000" dirty="0">
              <a:ea typeface="+mn-lt"/>
              <a:cs typeface="+mn-lt"/>
            </a:endParaRPr>
          </a:p>
          <a:p>
            <a:pPr marL="0" lvl="1" indent="0">
              <a:lnSpc>
                <a:spcPct val="100000"/>
              </a:lnSpc>
              <a:spcBef>
                <a:spcPct val="20000"/>
              </a:spcBef>
              <a:buNone/>
            </a:pPr>
            <a:r>
              <a:rPr lang="fr-FR" sz="2000">
                <a:ea typeface="+mn-lt"/>
                <a:cs typeface="+mn-lt"/>
              </a:rPr>
              <a:t>Named list - collect these objects in a list with named elements:</a:t>
            </a:r>
            <a:endParaRPr lang="en-US" sz="2000">
              <a:ea typeface="+mn-lt"/>
              <a:cs typeface="+mn-lt"/>
            </a:endParaRPr>
          </a:p>
          <a:p>
            <a:pPr marL="0" lvl="1" indent="0">
              <a:lnSpc>
                <a:spcPct val="100000"/>
              </a:lnSpc>
              <a:spcBef>
                <a:spcPct val="20000"/>
              </a:spcBef>
              <a:buNone/>
            </a:pPr>
            <a:r>
              <a:rPr lang="fr-FR" sz="1800">
                <a:latin typeface="Courier New"/>
                <a:ea typeface="+mn-lt"/>
                <a:cs typeface="+mn-lt"/>
              </a:rPr>
              <a:t>l_with_names &lt;- list(myvector=vec, mymatrix=mat, mydata=df)</a:t>
            </a:r>
            <a:endParaRPr lang="en-US" sz="1800">
              <a:latin typeface="Courier New"/>
              <a:ea typeface="+mn-lt"/>
              <a:cs typeface="+mn-lt"/>
            </a:endParaRPr>
          </a:p>
          <a:p>
            <a:pPr marL="0" lvl="1" indent="0">
              <a:lnSpc>
                <a:spcPct val="100000"/>
              </a:lnSpc>
              <a:spcBef>
                <a:spcPct val="20000"/>
              </a:spcBef>
              <a:buNone/>
            </a:pPr>
            <a:endParaRPr lang="fr-FR" sz="2000" dirty="0">
              <a:solidFill>
                <a:srgbClr val="000000"/>
              </a:solidFill>
              <a:ea typeface="+mn-lt"/>
              <a:cs typeface="+mn-lt"/>
            </a:endParaRPr>
          </a:p>
          <a:p>
            <a:pPr>
              <a:lnSpc>
                <a:spcPct val="100000"/>
              </a:lnSpc>
              <a:spcBef>
                <a:spcPct val="20000"/>
              </a:spcBef>
            </a:pPr>
            <a:endParaRPr lang="en-US" sz="1800" dirty="0">
              <a:solidFill>
                <a:srgbClr val="1E2232"/>
              </a:solidFill>
              <a:latin typeface="Corbel"/>
              <a:ea typeface="+mn-lt"/>
              <a:cs typeface="+mn-lt"/>
            </a:endParaRPr>
          </a:p>
        </p:txBody>
      </p:sp>
    </p:spTree>
    <p:extLst>
      <p:ext uri="{BB962C8B-B14F-4D97-AF65-F5344CB8AC3E}">
        <p14:creationId xmlns:p14="http://schemas.microsoft.com/office/powerpoint/2010/main" val="832092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7FF0-6916-0F6F-9480-5C28FB04B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F0839-598E-95E9-0BB8-489814D15C11}"/>
              </a:ext>
            </a:extLst>
          </p:cNvPr>
          <p:cNvSpPr>
            <a:spLocks noGrp="1"/>
          </p:cNvSpPr>
          <p:nvPr>
            <p:ph type="title"/>
          </p:nvPr>
        </p:nvSpPr>
        <p:spPr/>
        <p:txBody>
          <a:bodyPr/>
          <a:lstStyle/>
          <a:p>
            <a:r>
              <a:rPr lang="en-GB" dirty="0">
                <a:ea typeface="Verdana"/>
                <a:cs typeface="Gill Sans"/>
              </a:rPr>
              <a:t>Lists: manipulation</a:t>
            </a:r>
            <a:endParaRPr lang="en-US" dirty="0"/>
          </a:p>
        </p:txBody>
      </p:sp>
      <p:sp>
        <p:nvSpPr>
          <p:cNvPr id="3" name="Text Placeholder 2">
            <a:extLst>
              <a:ext uri="{FF2B5EF4-FFF2-40B4-BE49-F238E27FC236}">
                <a16:creationId xmlns:a16="http://schemas.microsoft.com/office/drawing/2014/main" id="{90662D19-853C-23C1-862E-AE8CCE4BFE83}"/>
              </a:ext>
            </a:extLst>
          </p:cNvPr>
          <p:cNvSpPr>
            <a:spLocks noGrp="1"/>
          </p:cNvSpPr>
          <p:nvPr>
            <p:ph type="body" sz="quarter" idx="11"/>
          </p:nvPr>
        </p:nvSpPr>
        <p:spPr>
          <a:xfrm>
            <a:off x="838200" y="1666875"/>
            <a:ext cx="10515600" cy="4503738"/>
          </a:xfrm>
        </p:spPr>
        <p:txBody>
          <a:bodyPr vert="horz" lIns="91440" tIns="45720" rIns="91440" bIns="45720" rtlCol="0" anchor="t">
            <a:normAutofit/>
          </a:bodyPr>
          <a:lstStyle/>
          <a:p>
            <a:pPr marL="0" lvl="1" indent="0">
              <a:lnSpc>
                <a:spcPct val="100000"/>
              </a:lnSpc>
              <a:spcBef>
                <a:spcPct val="20000"/>
              </a:spcBef>
              <a:buNone/>
            </a:pPr>
            <a:r>
              <a:rPr lang="fr-FR" sz="2000">
                <a:latin typeface="Courier New"/>
                <a:ea typeface="+mn-lt"/>
                <a:cs typeface="+mn-lt"/>
              </a:rPr>
              <a:t>l</a:t>
            </a:r>
            <a:r>
              <a:rPr lang="fr-FR" sz="2000" b="1">
                <a:latin typeface="Courier New"/>
                <a:ea typeface="+mn-lt"/>
                <a:cs typeface="+mn-lt"/>
              </a:rPr>
              <a:t>[[</a:t>
            </a:r>
            <a:r>
              <a:rPr lang="fr-FR" sz="2000">
                <a:latin typeface="Courier New"/>
                <a:ea typeface="+mn-lt"/>
                <a:cs typeface="+mn-lt"/>
              </a:rPr>
              <a:t>1</a:t>
            </a:r>
            <a:r>
              <a:rPr lang="fr-FR" sz="2000" b="1">
                <a:latin typeface="Courier New"/>
                <a:ea typeface="+mn-lt"/>
                <a:cs typeface="+mn-lt"/>
              </a:rPr>
              <a:t>]]</a:t>
            </a:r>
            <a:r>
              <a:rPr lang="fr-FR" sz="2000">
                <a:latin typeface="Courier New"/>
                <a:ea typeface="+mn-lt"/>
                <a:cs typeface="+mn-lt"/>
              </a:rPr>
              <a:t>                   </a:t>
            </a:r>
            <a:r>
              <a:rPr lang="fr-FR" sz="2000" b="1">
                <a:solidFill>
                  <a:schemeClr val="accent4"/>
                </a:solidFill>
                <a:latin typeface="Courier New"/>
                <a:ea typeface="+mn-lt"/>
                <a:cs typeface="+mn-lt"/>
              </a:rPr>
              <a:t># gets the first object</a:t>
            </a:r>
          </a:p>
          <a:p>
            <a:pPr marL="0" lvl="1" indent="0">
              <a:lnSpc>
                <a:spcPct val="100000"/>
              </a:lnSpc>
              <a:spcBef>
                <a:spcPct val="20000"/>
              </a:spcBef>
              <a:buNone/>
            </a:pPr>
            <a:r>
              <a:rPr lang="fr-FR" sz="2000" err="1">
                <a:latin typeface="Courier New"/>
                <a:ea typeface="+mn-lt"/>
                <a:cs typeface="+mn-lt"/>
              </a:rPr>
              <a:t>l_with_names</a:t>
            </a:r>
            <a:r>
              <a:rPr lang="fr-FR" sz="2000" b="1">
                <a:latin typeface="Courier New"/>
                <a:ea typeface="+mn-lt"/>
                <a:cs typeface="+mn-lt"/>
              </a:rPr>
              <a:t>[[</a:t>
            </a:r>
            <a:r>
              <a:rPr lang="fr-FR" sz="2000">
                <a:latin typeface="Courier New"/>
                <a:ea typeface="+mn-lt"/>
                <a:cs typeface="+mn-lt"/>
              </a:rPr>
              <a:t>"</a:t>
            </a:r>
            <a:r>
              <a:rPr lang="fr-FR" sz="2000" err="1">
                <a:latin typeface="Courier New"/>
                <a:ea typeface="+mn-lt"/>
                <a:cs typeface="+mn-lt"/>
              </a:rPr>
              <a:t>myvec</a:t>
            </a:r>
            <a:r>
              <a:rPr lang="fr-FR" sz="2000">
                <a:latin typeface="Courier New"/>
                <a:ea typeface="+mn-lt"/>
                <a:cs typeface="+mn-lt"/>
              </a:rPr>
              <a:t>"</a:t>
            </a:r>
            <a:r>
              <a:rPr lang="fr-FR" sz="2000" b="1">
                <a:latin typeface="Courier New"/>
                <a:ea typeface="+mn-lt"/>
                <a:cs typeface="+mn-lt"/>
              </a:rPr>
              <a:t>]]  </a:t>
            </a:r>
            <a:r>
              <a:rPr lang="fr-FR" sz="2000" b="1">
                <a:solidFill>
                  <a:schemeClr val="accent4"/>
                </a:solidFill>
                <a:latin typeface="Courier New"/>
                <a:ea typeface="+mn-lt"/>
                <a:cs typeface="+mn-lt"/>
              </a:rPr>
              <a:t># </a:t>
            </a:r>
            <a:r>
              <a:rPr lang="fr-FR" sz="2000" b="1" err="1">
                <a:solidFill>
                  <a:schemeClr val="accent4"/>
                </a:solidFill>
                <a:latin typeface="Courier New"/>
                <a:ea typeface="+mn-lt"/>
                <a:cs typeface="+mn-lt"/>
              </a:rPr>
              <a:t>gets</a:t>
            </a:r>
            <a:r>
              <a:rPr lang="fr-FR" sz="2000" b="1">
                <a:solidFill>
                  <a:schemeClr val="accent4"/>
                </a:solidFill>
                <a:latin typeface="Courier New"/>
                <a:ea typeface="+mn-lt"/>
                <a:cs typeface="+mn-lt"/>
              </a:rPr>
              <a:t> the </a:t>
            </a:r>
            <a:r>
              <a:rPr lang="fr-FR" sz="2000" b="1" err="1">
                <a:solidFill>
                  <a:schemeClr val="accent4"/>
                </a:solidFill>
                <a:latin typeface="Courier New"/>
                <a:ea typeface="+mn-lt"/>
                <a:cs typeface="+mn-lt"/>
              </a:rPr>
              <a:t>object</a:t>
            </a:r>
            <a:r>
              <a:rPr lang="fr-FR" sz="2000" b="1">
                <a:solidFill>
                  <a:schemeClr val="accent4"/>
                </a:solidFill>
                <a:latin typeface="Courier New"/>
                <a:ea typeface="+mn-lt"/>
                <a:cs typeface="+mn-lt"/>
              </a:rPr>
              <a:t> named "myvec"</a:t>
            </a:r>
            <a:endParaRPr lang="en-US" sz="2000" b="1">
              <a:solidFill>
                <a:schemeClr val="accent4"/>
              </a:solidFill>
              <a:latin typeface="Courier New"/>
              <a:ea typeface="+mn-lt"/>
              <a:cs typeface="+mn-lt"/>
            </a:endParaRPr>
          </a:p>
          <a:p>
            <a:pPr marL="0" lvl="1" indent="0">
              <a:lnSpc>
                <a:spcPct val="100000"/>
              </a:lnSpc>
              <a:spcBef>
                <a:spcPct val="20000"/>
              </a:spcBef>
              <a:buNone/>
            </a:pPr>
            <a:r>
              <a:rPr lang="fr-FR" sz="2000" err="1">
                <a:latin typeface="Courier New"/>
                <a:ea typeface="+mn-lt"/>
                <a:cs typeface="+mn-lt"/>
              </a:rPr>
              <a:t>l_with_names</a:t>
            </a:r>
            <a:r>
              <a:rPr lang="fr-FR" sz="2000" b="1" err="1">
                <a:latin typeface="Courier New"/>
                <a:ea typeface="+mn-lt"/>
                <a:cs typeface="+mn-lt"/>
              </a:rPr>
              <a:t>$</a:t>
            </a:r>
            <a:r>
              <a:rPr lang="fr-FR" sz="2000" err="1">
                <a:latin typeface="Courier New"/>
                <a:ea typeface="+mn-lt"/>
                <a:cs typeface="+mn-lt"/>
              </a:rPr>
              <a:t>myvec</a:t>
            </a:r>
            <a:r>
              <a:rPr lang="fr-FR" sz="2000">
                <a:latin typeface="Courier New"/>
                <a:ea typeface="+mn-lt"/>
                <a:cs typeface="+mn-lt"/>
              </a:rPr>
              <a:t>       </a:t>
            </a:r>
            <a:r>
              <a:rPr lang="fr-FR" sz="2000" b="1">
                <a:solidFill>
                  <a:schemeClr val="accent4"/>
                </a:solidFill>
                <a:latin typeface="Courier New"/>
                <a:ea typeface="+mn-lt"/>
                <a:cs typeface="+mn-lt"/>
              </a:rPr>
              <a:t># gets the object named "myvec"</a:t>
            </a:r>
          </a:p>
          <a:p>
            <a:pPr marL="0" lvl="1" indent="0">
              <a:lnSpc>
                <a:spcPct val="100000"/>
              </a:lnSpc>
              <a:spcBef>
                <a:spcPct val="20000"/>
              </a:spcBef>
              <a:buNone/>
            </a:pPr>
            <a:endParaRPr lang="fr-FR" sz="2000">
              <a:latin typeface="Courier New"/>
              <a:ea typeface="+mn-lt"/>
              <a:cs typeface="+mn-lt"/>
            </a:endParaRPr>
          </a:p>
          <a:p>
            <a:pPr marL="0" lvl="1" indent="0">
              <a:lnSpc>
                <a:spcPct val="100000"/>
              </a:lnSpc>
              <a:spcBef>
                <a:spcPct val="20000"/>
              </a:spcBef>
              <a:buNone/>
            </a:pPr>
            <a:endParaRPr lang="fr-FR" sz="2000">
              <a:latin typeface="Courier New"/>
              <a:ea typeface="+mn-lt"/>
              <a:cs typeface="+mn-lt"/>
            </a:endParaRPr>
          </a:p>
          <a:p>
            <a:pPr marL="0" lvl="1" indent="0">
              <a:lnSpc>
                <a:spcPct val="100000"/>
              </a:lnSpc>
              <a:spcBef>
                <a:spcPct val="20000"/>
              </a:spcBef>
              <a:buNone/>
            </a:pPr>
            <a:r>
              <a:rPr lang="fr-FR" sz="2000">
                <a:latin typeface="Courier New"/>
                <a:ea typeface="+mn-lt"/>
                <a:cs typeface="+mn-lt"/>
              </a:rPr>
              <a:t>names(l_with_names) </a:t>
            </a:r>
            <a:r>
              <a:rPr lang="fr-FR" sz="2000" b="1">
                <a:solidFill>
                  <a:schemeClr val="accent4"/>
                </a:solidFill>
                <a:latin typeface="Courier New"/>
                <a:ea typeface="+mn-lt"/>
                <a:cs typeface="+mn-lt"/>
              </a:rPr>
              <a:t># gets the list elements' names</a:t>
            </a:r>
          </a:p>
          <a:p>
            <a:pPr marL="0" lvl="1" indent="0">
              <a:lnSpc>
                <a:spcPct val="100000"/>
              </a:lnSpc>
              <a:spcBef>
                <a:spcPct val="20000"/>
              </a:spcBef>
              <a:buNone/>
            </a:pPr>
            <a:r>
              <a:rPr lang="fr-FR" sz="2000">
                <a:latin typeface="Courier New"/>
                <a:ea typeface="+mn-lt"/>
                <a:cs typeface="+mn-lt"/>
              </a:rPr>
              <a:t>names(l_with_names) &lt;- c("A", "B", "C") </a:t>
            </a:r>
            <a:r>
              <a:rPr lang="fr-FR" sz="2000" b="1">
                <a:solidFill>
                  <a:schemeClr val="accent4"/>
                </a:solidFill>
                <a:latin typeface="Courier New"/>
                <a:ea typeface="+mn-lt"/>
                <a:cs typeface="+mn-lt"/>
              </a:rPr>
              <a:t># overwrites names</a:t>
            </a:r>
          </a:p>
          <a:p>
            <a:pPr>
              <a:lnSpc>
                <a:spcPct val="100000"/>
              </a:lnSpc>
              <a:spcBef>
                <a:spcPct val="20000"/>
              </a:spcBef>
            </a:pPr>
            <a:endParaRPr lang="en-US" sz="2000" dirty="0">
              <a:solidFill>
                <a:srgbClr val="1E2232"/>
              </a:solidFill>
              <a:latin typeface="Corbel"/>
              <a:ea typeface="+mn-lt"/>
              <a:cs typeface="+mn-lt"/>
            </a:endParaRPr>
          </a:p>
        </p:txBody>
      </p:sp>
      <p:pic>
        <p:nvPicPr>
          <p:cNvPr id="5" name="Image 20" descr="A red and black logo&#10;&#10;Description automatically generated">
            <a:extLst>
              <a:ext uri="{FF2B5EF4-FFF2-40B4-BE49-F238E27FC236}">
                <a16:creationId xmlns:a16="http://schemas.microsoft.com/office/drawing/2014/main" id="{C8F77C8B-A074-3435-EFDE-365932DADD25}"/>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077777FD-AE68-0290-A43A-BE4498430E41}"/>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Lists can be used to collect a diverse sets of objects related to the same analysis</a:t>
            </a:r>
          </a:p>
        </p:txBody>
      </p:sp>
    </p:spTree>
    <p:extLst>
      <p:ext uri="{BB962C8B-B14F-4D97-AF65-F5344CB8AC3E}">
        <p14:creationId xmlns:p14="http://schemas.microsoft.com/office/powerpoint/2010/main" val="23882042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AF97-6A08-DC0D-BAD0-727BCED15940}"/>
              </a:ext>
            </a:extLst>
          </p:cNvPr>
          <p:cNvSpPr>
            <a:spLocks noGrp="1"/>
          </p:cNvSpPr>
          <p:nvPr>
            <p:ph type="title"/>
          </p:nvPr>
        </p:nvSpPr>
        <p:spPr/>
        <p:txBody>
          <a:bodyPr/>
          <a:lstStyle/>
          <a:p>
            <a:r>
              <a:rPr lang="en-GB" dirty="0">
                <a:ea typeface="Verdana"/>
                <a:cs typeface="Gill Sans"/>
              </a:rPr>
              <a:t>Everything in R is an object</a:t>
            </a:r>
            <a:br>
              <a:rPr lang="en-GB" dirty="0">
                <a:ea typeface="Verdana"/>
                <a:cs typeface="Gill Sans"/>
              </a:rPr>
            </a:br>
            <a:br>
              <a:rPr lang="en-GB" dirty="0">
                <a:ea typeface="Verdana"/>
                <a:cs typeface="Gill Sans"/>
              </a:rPr>
            </a:br>
            <a:r>
              <a:rPr lang="en-GB" dirty="0">
                <a:ea typeface="Verdana"/>
                <a:cs typeface="Gill Sans"/>
              </a:rPr>
              <a:t>Using R is all about creating and manipulating data objects using functions</a:t>
            </a:r>
            <a:br>
              <a:rPr lang="en-GB" dirty="0">
                <a:ea typeface="Verdana"/>
                <a:cs typeface="Gill Sans"/>
              </a:rPr>
            </a:br>
            <a:br>
              <a:rPr lang="en-GB" dirty="0"/>
            </a:br>
            <a:r>
              <a:rPr lang="en-GB" dirty="0">
                <a:ea typeface="Verdana"/>
                <a:cs typeface="Gill Sans"/>
              </a:rPr>
              <a:t>Objects have a class (vector, data frame, list,…)</a:t>
            </a:r>
            <a:br>
              <a:rPr lang="en-GB" dirty="0">
                <a:ea typeface="Verdana"/>
                <a:cs typeface="Gill Sans"/>
              </a:rPr>
            </a:br>
            <a:br>
              <a:rPr lang="en-GB" dirty="0"/>
            </a:br>
            <a:r>
              <a:rPr lang="en-GB" dirty="0">
                <a:ea typeface="Verdana"/>
                <a:cs typeface="Gill Sans"/>
              </a:rPr>
              <a:t>Data in objects have a type (numeric, character, logical)</a:t>
            </a:r>
            <a:endParaRPr lang="en-GB" dirty="0"/>
          </a:p>
        </p:txBody>
      </p:sp>
    </p:spTree>
    <p:extLst>
      <p:ext uri="{BB962C8B-B14F-4D97-AF65-F5344CB8AC3E}">
        <p14:creationId xmlns:p14="http://schemas.microsoft.com/office/powerpoint/2010/main" val="2845040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2926A-13DF-2904-A827-7A3931D69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0D670-6DC0-A25D-2166-C70D33829A93}"/>
              </a:ext>
            </a:extLst>
          </p:cNvPr>
          <p:cNvSpPr>
            <a:spLocks noGrp="1"/>
          </p:cNvSpPr>
          <p:nvPr>
            <p:ph type="title"/>
          </p:nvPr>
        </p:nvSpPr>
        <p:spPr/>
        <p:txBody>
          <a:bodyPr/>
          <a:lstStyle/>
          <a:p>
            <a:pPr marL="815975" lvl="1" indent="-457200" algn="ctr">
              <a:lnSpc>
                <a:spcPct val="90000"/>
              </a:lnSpc>
              <a:spcBef>
                <a:spcPts val="500"/>
              </a:spcBef>
            </a:pPr>
            <a:r>
              <a:rPr lang="en-GB" sz="3600" dirty="0">
                <a:solidFill>
                  <a:srgbClr val="1E2232"/>
                </a:solidFill>
                <a:latin typeface="Corbel"/>
                <a:ea typeface="Verdana"/>
                <a:cs typeface="Arial"/>
              </a:rPr>
              <a:t>Formatting your Data</a:t>
            </a:r>
            <a:endParaRPr lang="en-US"/>
          </a:p>
        </p:txBody>
      </p:sp>
    </p:spTree>
    <p:extLst>
      <p:ext uri="{BB962C8B-B14F-4D97-AF65-F5344CB8AC3E}">
        <p14:creationId xmlns:p14="http://schemas.microsoft.com/office/powerpoint/2010/main" val="2009387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87B0-1CDE-8AF8-60DF-10AB1F9D6B3D}"/>
              </a:ext>
            </a:extLst>
          </p:cNvPr>
          <p:cNvSpPr>
            <a:spLocks noGrp="1"/>
          </p:cNvSpPr>
          <p:nvPr>
            <p:ph type="title"/>
          </p:nvPr>
        </p:nvSpPr>
        <p:spPr/>
        <p:txBody>
          <a:bodyPr/>
          <a:lstStyle/>
          <a:p>
            <a:r>
              <a:rPr lang="en-GB" dirty="0">
                <a:ea typeface="Verdana"/>
                <a:cs typeface="Gill Sans"/>
              </a:rPr>
              <a:t>Example of a bad dataset</a:t>
            </a:r>
            <a:endParaRPr lang="en-GB" dirty="0"/>
          </a:p>
        </p:txBody>
      </p:sp>
      <p:sp>
        <p:nvSpPr>
          <p:cNvPr id="3" name="Text Placeholder 2">
            <a:extLst>
              <a:ext uri="{FF2B5EF4-FFF2-40B4-BE49-F238E27FC236}">
                <a16:creationId xmlns:a16="http://schemas.microsoft.com/office/drawing/2014/main" id="{43C3939C-40CA-A61E-4947-9EFD13DE8E58}"/>
              </a:ext>
            </a:extLst>
          </p:cNvPr>
          <p:cNvSpPr>
            <a:spLocks noGrp="1"/>
          </p:cNvSpPr>
          <p:nvPr>
            <p:ph type="body" sz="quarter" idx="11"/>
          </p:nvPr>
        </p:nvSpPr>
        <p:spPr>
          <a:xfrm>
            <a:off x="6924675" y="5657850"/>
            <a:ext cx="3733800" cy="255588"/>
          </a:xfrm>
        </p:spPr>
        <p:txBody>
          <a:bodyPr vert="horz" lIns="91440" tIns="45720" rIns="91440" bIns="45720" rtlCol="0" anchor="t">
            <a:normAutofit fontScale="55000" lnSpcReduction="20000"/>
          </a:bodyPr>
          <a:lstStyle/>
          <a:p>
            <a:r>
              <a:rPr lang="en-GB" dirty="0">
                <a:ea typeface="Tahoma"/>
                <a:cs typeface="Gill Sans Light"/>
              </a:rPr>
              <a:t>Courtesy of Frederic Schuetz</a:t>
            </a:r>
            <a:endParaRPr lang="en-GB" dirty="0"/>
          </a:p>
        </p:txBody>
      </p:sp>
      <p:pic>
        <p:nvPicPr>
          <p:cNvPr id="4" name="Picture 3" descr="Capture d’écran 2016-03-02 à 18.02.01.png">
            <a:extLst>
              <a:ext uri="{FF2B5EF4-FFF2-40B4-BE49-F238E27FC236}">
                <a16:creationId xmlns:a16="http://schemas.microsoft.com/office/drawing/2014/main" id="{4663D9E6-7ED0-D703-85E2-5CAA2AADC302}"/>
              </a:ext>
            </a:extLst>
          </p:cNvPr>
          <p:cNvPicPr>
            <a:picLocks noChangeAspect="1"/>
          </p:cNvPicPr>
          <p:nvPr/>
        </p:nvPicPr>
        <p:blipFill>
          <a:blip r:embed="rId2"/>
          <a:stretch>
            <a:fillRect/>
          </a:stretch>
        </p:blipFill>
        <p:spPr>
          <a:xfrm>
            <a:off x="714375" y="709613"/>
            <a:ext cx="8143875" cy="4867275"/>
          </a:xfrm>
          <a:prstGeom prst="rect">
            <a:avLst/>
          </a:prstGeom>
        </p:spPr>
      </p:pic>
      <p:pic>
        <p:nvPicPr>
          <p:cNvPr id="6" name="Image 20" descr="A red and black logo&#10;&#10;Description automatically generated">
            <a:extLst>
              <a:ext uri="{FF2B5EF4-FFF2-40B4-BE49-F238E27FC236}">
                <a16:creationId xmlns:a16="http://schemas.microsoft.com/office/drawing/2014/main" id="{DA5B6116-81DA-A4A7-31B3-883425AEBD9C}"/>
              </a:ext>
            </a:extLst>
          </p:cNvPr>
          <p:cNvPicPr>
            <a:picLocks noChangeAspect="1"/>
          </p:cNvPicPr>
          <p:nvPr/>
        </p:nvPicPr>
        <p:blipFill>
          <a:blip r:embed="rId3"/>
          <a:stretch>
            <a:fillRect/>
          </a:stretch>
        </p:blipFill>
        <p:spPr>
          <a:xfrm>
            <a:off x="635903" y="5660603"/>
            <a:ext cx="1067033" cy="823140"/>
          </a:xfrm>
          <a:prstGeom prst="rect">
            <a:avLst/>
          </a:prstGeom>
        </p:spPr>
      </p:pic>
      <p:sp>
        <p:nvSpPr>
          <p:cNvPr id="8" name="TextBox 7">
            <a:extLst>
              <a:ext uri="{FF2B5EF4-FFF2-40B4-BE49-F238E27FC236}">
                <a16:creationId xmlns:a16="http://schemas.microsoft.com/office/drawing/2014/main" id="{1F02CE83-96AD-30C8-953C-75B44BE1A0B3}"/>
              </a:ext>
            </a:extLst>
          </p:cNvPr>
          <p:cNvSpPr txBox="1"/>
          <p:nvPr/>
        </p:nvSpPr>
        <p:spPr>
          <a:xfrm>
            <a:off x="1704975" y="5657850"/>
            <a:ext cx="92297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Difficult to use with any</a:t>
            </a:r>
          </a:p>
          <a:p>
            <a:r>
              <a:rPr lang="en-GB" sz="2400" b="1" dirty="0"/>
              <a:t>Statistical program</a:t>
            </a:r>
          </a:p>
        </p:txBody>
      </p:sp>
    </p:spTree>
    <p:extLst>
      <p:ext uri="{BB962C8B-B14F-4D97-AF65-F5344CB8AC3E}">
        <p14:creationId xmlns:p14="http://schemas.microsoft.com/office/powerpoint/2010/main" val="31718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B545-CDA8-8A7C-121C-F1FF6FBC92BC}"/>
              </a:ext>
            </a:extLst>
          </p:cNvPr>
          <p:cNvSpPr>
            <a:spLocks noGrp="1"/>
          </p:cNvSpPr>
          <p:nvPr>
            <p:ph type="title"/>
          </p:nvPr>
        </p:nvSpPr>
        <p:spPr/>
        <p:txBody>
          <a:bodyPr/>
          <a:lstStyle/>
          <a:p>
            <a:r>
              <a:rPr lang="en-GB" dirty="0">
                <a:ea typeface="Verdana"/>
                <a:cs typeface="Gill Sans"/>
              </a:rPr>
              <a:t>Prepare your Data outside of R</a:t>
            </a:r>
            <a:endParaRPr lang="en-GB" dirty="0"/>
          </a:p>
        </p:txBody>
      </p:sp>
      <p:sp>
        <p:nvSpPr>
          <p:cNvPr id="3" name="Text Placeholder 2">
            <a:extLst>
              <a:ext uri="{FF2B5EF4-FFF2-40B4-BE49-F238E27FC236}">
                <a16:creationId xmlns:a16="http://schemas.microsoft.com/office/drawing/2014/main" id="{1D111C65-9024-DEF1-E85F-95F3DD402A21}"/>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To make importation of your data in R easy, you have to format it properly beforehand.</a:t>
            </a:r>
            <a:endParaRPr lang="en-GB" dirty="0"/>
          </a:p>
          <a:p>
            <a:endParaRPr lang="en-GB" dirty="0">
              <a:ea typeface="Tahoma"/>
              <a:cs typeface="Gill Sans Light"/>
            </a:endParaRPr>
          </a:p>
          <a:p>
            <a:r>
              <a:rPr lang="en-GB" dirty="0">
                <a:ea typeface="Tahoma"/>
                <a:cs typeface="Gill Sans Light"/>
              </a:rPr>
              <a:t>Excel or OpenOffice can be used for that task.</a:t>
            </a:r>
          </a:p>
          <a:p>
            <a:endParaRPr lang="en-GB" dirty="0"/>
          </a:p>
          <a:p>
            <a:r>
              <a:rPr lang="en-GB" dirty="0">
                <a:ea typeface="Tahoma"/>
                <a:cs typeface="Gill Sans Light"/>
              </a:rPr>
              <a:t>Three main precepts of tidy data:</a:t>
            </a:r>
          </a:p>
          <a:p>
            <a:pPr marL="342900" indent="-342900">
              <a:buChar char="•"/>
            </a:pPr>
            <a:r>
              <a:rPr lang="en-GB" dirty="0">
                <a:ea typeface="Tahoma"/>
                <a:cs typeface="Gill Sans Light"/>
              </a:rPr>
              <a:t>Each variable forms a column</a:t>
            </a:r>
            <a:endParaRPr lang="en-GB" dirty="0"/>
          </a:p>
          <a:p>
            <a:pPr marL="342900" indent="-342900">
              <a:buChar char="•"/>
            </a:pPr>
            <a:r>
              <a:rPr lang="en-GB" dirty="0">
                <a:ea typeface="Tahoma"/>
                <a:cs typeface="Gill Sans Light"/>
              </a:rPr>
              <a:t>Each observation forms a row</a:t>
            </a:r>
          </a:p>
          <a:p>
            <a:pPr marL="342900" indent="-342900">
              <a:buChar char="•"/>
            </a:pPr>
            <a:r>
              <a:rPr lang="en-GB" dirty="0">
                <a:ea typeface="Tahoma"/>
                <a:cs typeface="Gill Sans Light"/>
              </a:rPr>
              <a:t>Each type of observational unit forms a table</a:t>
            </a:r>
            <a:endParaRPr lang="en-GB" dirty="0"/>
          </a:p>
          <a:p>
            <a:pPr>
              <a:lnSpc>
                <a:spcPct val="100000"/>
              </a:lnSpc>
              <a:spcBef>
                <a:spcPct val="20000"/>
              </a:spcBef>
            </a:pPr>
            <a:r>
              <a:rPr lang="en-GB" sz="2000" dirty="0">
                <a:ea typeface="+mn-lt"/>
                <a:cs typeface="+mn-lt"/>
                <a:hlinkClick r:id="rId2"/>
              </a:rPr>
              <a:t>http://www.ucd.ie/ecomodel/pdf/TidyData.pdf</a:t>
            </a:r>
            <a:endParaRPr lang="en-GB"/>
          </a:p>
        </p:txBody>
      </p:sp>
    </p:spTree>
    <p:extLst>
      <p:ext uri="{BB962C8B-B14F-4D97-AF65-F5344CB8AC3E}">
        <p14:creationId xmlns:p14="http://schemas.microsoft.com/office/powerpoint/2010/main" val="2016806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5968-0939-D6BF-2340-11D07DB45408}"/>
              </a:ext>
            </a:extLst>
          </p:cNvPr>
          <p:cNvSpPr>
            <a:spLocks noGrp="1"/>
          </p:cNvSpPr>
          <p:nvPr>
            <p:ph type="title"/>
          </p:nvPr>
        </p:nvSpPr>
        <p:spPr/>
        <p:txBody>
          <a:bodyPr/>
          <a:lstStyle/>
          <a:p>
            <a:r>
              <a:rPr lang="en-GB" dirty="0">
                <a:ea typeface="Verdana"/>
                <a:cs typeface="Gill Sans"/>
              </a:rPr>
              <a:t>Example of a well-formatted dataset</a:t>
            </a:r>
            <a:endParaRPr lang="en-GB" dirty="0"/>
          </a:p>
        </p:txBody>
      </p:sp>
      <p:sp>
        <p:nvSpPr>
          <p:cNvPr id="3" name="Text Placeholder 2">
            <a:extLst>
              <a:ext uri="{FF2B5EF4-FFF2-40B4-BE49-F238E27FC236}">
                <a16:creationId xmlns:a16="http://schemas.microsoft.com/office/drawing/2014/main" id="{1DCBEC16-95B4-62AC-8367-E0ED4CB47682}"/>
              </a:ext>
            </a:extLst>
          </p:cNvPr>
          <p:cNvSpPr>
            <a:spLocks noGrp="1"/>
          </p:cNvSpPr>
          <p:nvPr>
            <p:ph type="body" sz="quarter" idx="11"/>
          </p:nvPr>
        </p:nvSpPr>
        <p:spPr>
          <a:xfrm>
            <a:off x="6096000" y="1819275"/>
            <a:ext cx="5257800" cy="4351338"/>
          </a:xfrm>
        </p:spPr>
        <p:txBody>
          <a:bodyPr vert="horz" lIns="91440" tIns="45720" rIns="91440" bIns="45720" rtlCol="0" anchor="t">
            <a:normAutofit/>
          </a:bodyPr>
          <a:lstStyle/>
          <a:p>
            <a:pPr marL="342900" indent="-342900">
              <a:buChar char="•"/>
            </a:pPr>
            <a:r>
              <a:rPr lang="en-GB" dirty="0">
                <a:ea typeface="Tahoma"/>
                <a:cs typeface="Gill Sans Light"/>
              </a:rPr>
              <a:t>A header line with variable names</a:t>
            </a:r>
          </a:p>
          <a:p>
            <a:pPr marL="342900" indent="-342900">
              <a:buChar char="•"/>
            </a:pPr>
            <a:r>
              <a:rPr lang="en-GB" dirty="0">
                <a:ea typeface="Tahoma"/>
                <a:cs typeface="Gill Sans Light"/>
              </a:rPr>
              <a:t>4 variables, 1 in each column</a:t>
            </a:r>
          </a:p>
          <a:p>
            <a:pPr marL="342900" indent="-342900">
              <a:buChar char="•"/>
            </a:pPr>
            <a:r>
              <a:rPr lang="en-GB" dirty="0">
                <a:ea typeface="Tahoma"/>
                <a:cs typeface="Gill Sans Light"/>
              </a:rPr>
              <a:t>One observation per row </a:t>
            </a:r>
            <a:endParaRPr lang="en-GB" dirty="0"/>
          </a:p>
        </p:txBody>
      </p:sp>
      <p:pic>
        <p:nvPicPr>
          <p:cNvPr id="4" name="Picture 3" descr="A screenshot of a table&#10;&#10;Description automatically generated">
            <a:extLst>
              <a:ext uri="{FF2B5EF4-FFF2-40B4-BE49-F238E27FC236}">
                <a16:creationId xmlns:a16="http://schemas.microsoft.com/office/drawing/2014/main" id="{BE71F439-5329-68E2-F981-67DAC4C9CA27}"/>
              </a:ext>
            </a:extLst>
          </p:cNvPr>
          <p:cNvPicPr>
            <a:picLocks noChangeAspect="1"/>
          </p:cNvPicPr>
          <p:nvPr/>
        </p:nvPicPr>
        <p:blipFill>
          <a:blip r:embed="rId2"/>
          <a:stretch>
            <a:fillRect/>
          </a:stretch>
        </p:blipFill>
        <p:spPr>
          <a:xfrm>
            <a:off x="838200" y="842963"/>
            <a:ext cx="4210050" cy="5457825"/>
          </a:xfrm>
          <a:prstGeom prst="rect">
            <a:avLst/>
          </a:prstGeom>
        </p:spPr>
      </p:pic>
    </p:spTree>
    <p:extLst>
      <p:ext uri="{BB962C8B-B14F-4D97-AF65-F5344CB8AC3E}">
        <p14:creationId xmlns:p14="http://schemas.microsoft.com/office/powerpoint/2010/main" val="3019600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3F312-6CA0-135C-B370-33A35734A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54B16-BFAE-D541-CAFF-18421208393C}"/>
              </a:ext>
            </a:extLst>
          </p:cNvPr>
          <p:cNvSpPr>
            <a:spLocks noGrp="1"/>
          </p:cNvSpPr>
          <p:nvPr>
            <p:ph type="title"/>
          </p:nvPr>
        </p:nvSpPr>
        <p:spPr/>
        <p:txBody>
          <a:bodyPr/>
          <a:lstStyle/>
          <a:p>
            <a:r>
              <a:rPr lang="en-GB" dirty="0">
                <a:ea typeface="Verdana"/>
                <a:cs typeface="Gill Sans"/>
              </a:rPr>
              <a:t>Example of a well-formatted dataset - metadata</a:t>
            </a:r>
            <a:endParaRPr lang="en-GB" dirty="0"/>
          </a:p>
        </p:txBody>
      </p:sp>
      <p:sp>
        <p:nvSpPr>
          <p:cNvPr id="3" name="Text Placeholder 2">
            <a:extLst>
              <a:ext uri="{FF2B5EF4-FFF2-40B4-BE49-F238E27FC236}">
                <a16:creationId xmlns:a16="http://schemas.microsoft.com/office/drawing/2014/main" id="{2EEE4B9C-8F62-0701-C191-3E8AFB7BFB92}"/>
              </a:ext>
            </a:extLst>
          </p:cNvPr>
          <p:cNvSpPr>
            <a:spLocks noGrp="1"/>
          </p:cNvSpPr>
          <p:nvPr>
            <p:ph type="body" sz="quarter" idx="11"/>
          </p:nvPr>
        </p:nvSpPr>
        <p:spPr>
          <a:xfrm>
            <a:off x="6096000" y="1000125"/>
            <a:ext cx="5257800" cy="4351338"/>
          </a:xfrm>
        </p:spPr>
        <p:txBody>
          <a:bodyPr vert="horz" lIns="91440" tIns="45720" rIns="91440" bIns="45720" rtlCol="0" anchor="t">
            <a:normAutofit lnSpcReduction="10000"/>
          </a:bodyPr>
          <a:lstStyle/>
          <a:p>
            <a:pPr>
              <a:lnSpc>
                <a:spcPct val="100000"/>
              </a:lnSpc>
              <a:spcBef>
                <a:spcPct val="20000"/>
              </a:spcBef>
            </a:pPr>
            <a:r>
              <a:rPr lang="en-US" sz="2000" b="1" dirty="0">
                <a:solidFill>
                  <a:srgbClr val="333333"/>
                </a:solidFill>
                <a:ea typeface="+mn-lt"/>
                <a:cs typeface="+mn-lt"/>
              </a:rPr>
              <a:t>Glossary for the </a:t>
            </a:r>
            <a:r>
              <a:rPr lang="en-US" sz="2000" b="1" dirty="0" err="1">
                <a:solidFill>
                  <a:srgbClr val="333333"/>
                </a:solidFill>
                <a:ea typeface="+mn-lt"/>
                <a:cs typeface="+mn-lt"/>
              </a:rPr>
              <a:t>snp</a:t>
            </a:r>
            <a:r>
              <a:rPr lang="en-US" sz="2000" b="1" dirty="0">
                <a:solidFill>
                  <a:srgbClr val="333333"/>
                </a:solidFill>
                <a:ea typeface="+mn-lt"/>
                <a:cs typeface="+mn-lt"/>
              </a:rPr>
              <a:t> data</a:t>
            </a:r>
            <a:endParaRPr lang="en-US" sz="2000" dirty="0">
              <a:solidFill>
                <a:srgbClr val="333333"/>
              </a:solidFill>
              <a:ea typeface="+mn-lt"/>
              <a:cs typeface="+mn-lt"/>
            </a:endParaRPr>
          </a:p>
          <a:p>
            <a:pPr>
              <a:lnSpc>
                <a:spcPct val="100000"/>
              </a:lnSpc>
              <a:spcBef>
                <a:spcPct val="20000"/>
              </a:spcBef>
            </a:pPr>
            <a:endParaRPr lang="en-US" sz="2000" dirty="0">
              <a:solidFill>
                <a:srgbClr val="333333"/>
              </a:solidFill>
              <a:ea typeface="+mn-lt"/>
              <a:cs typeface="+mn-lt"/>
            </a:endParaRPr>
          </a:p>
          <a:p>
            <a:pPr>
              <a:lnSpc>
                <a:spcPct val="100000"/>
              </a:lnSpc>
              <a:spcBef>
                <a:spcPct val="20000"/>
              </a:spcBef>
              <a:spcAft>
                <a:spcPts val="1200"/>
              </a:spcAft>
            </a:pPr>
            <a:r>
              <a:rPr lang="en-US" sz="2000" b="1" dirty="0" err="1">
                <a:solidFill>
                  <a:srgbClr val="333333"/>
                </a:solidFill>
                <a:ea typeface="+mn-lt"/>
                <a:cs typeface="+mn-lt"/>
              </a:rPr>
              <a:t>snp</a:t>
            </a:r>
            <a:r>
              <a:rPr lang="en-US" sz="2000" dirty="0">
                <a:solidFill>
                  <a:srgbClr val="333333"/>
                </a:solidFill>
                <a:ea typeface="+mn-lt"/>
                <a:cs typeface="+mn-lt"/>
              </a:rPr>
              <a:t> single nucleotide polymorphism</a:t>
            </a:r>
          </a:p>
          <a:p>
            <a:pPr>
              <a:lnSpc>
                <a:spcPct val="100000"/>
              </a:lnSpc>
              <a:spcBef>
                <a:spcPct val="20000"/>
              </a:spcBef>
            </a:pPr>
            <a:r>
              <a:rPr lang="en-US" sz="2000" b="1" dirty="0">
                <a:solidFill>
                  <a:srgbClr val="333333"/>
                </a:solidFill>
                <a:ea typeface="+mn-lt"/>
                <a:cs typeface="+mn-lt"/>
              </a:rPr>
              <a:t>chr</a:t>
            </a:r>
            <a:r>
              <a:rPr lang="en-US" sz="2000" dirty="0">
                <a:solidFill>
                  <a:srgbClr val="333333"/>
                </a:solidFill>
                <a:ea typeface="+mn-lt"/>
                <a:cs typeface="+mn-lt"/>
              </a:rPr>
              <a:t> chromosome</a:t>
            </a:r>
          </a:p>
          <a:p>
            <a:pPr>
              <a:lnSpc>
                <a:spcPct val="100000"/>
              </a:lnSpc>
              <a:spcBef>
                <a:spcPct val="20000"/>
              </a:spcBef>
            </a:pPr>
            <a:r>
              <a:rPr lang="en-US" sz="2000" b="1" dirty="0">
                <a:solidFill>
                  <a:srgbClr val="333333"/>
                </a:solidFill>
                <a:ea typeface="+mn-lt"/>
                <a:cs typeface="+mn-lt"/>
              </a:rPr>
              <a:t>pos</a:t>
            </a:r>
            <a:r>
              <a:rPr lang="en-US" sz="2000" dirty="0">
                <a:solidFill>
                  <a:srgbClr val="333333"/>
                </a:solidFill>
                <a:ea typeface="+mn-lt"/>
                <a:cs typeface="+mn-lt"/>
              </a:rPr>
              <a:t> position</a:t>
            </a:r>
          </a:p>
          <a:p>
            <a:pPr>
              <a:lnSpc>
                <a:spcPct val="100000"/>
              </a:lnSpc>
              <a:spcBef>
                <a:spcPct val="20000"/>
              </a:spcBef>
            </a:pPr>
            <a:r>
              <a:rPr lang="en-US" sz="2000" b="1" dirty="0">
                <a:solidFill>
                  <a:srgbClr val="333333"/>
                </a:solidFill>
                <a:ea typeface="+mn-lt"/>
                <a:cs typeface="+mn-lt"/>
              </a:rPr>
              <a:t>minor</a:t>
            </a:r>
            <a:r>
              <a:rPr lang="en-US" sz="2000" dirty="0">
                <a:solidFill>
                  <a:srgbClr val="333333"/>
                </a:solidFill>
                <a:ea typeface="+mn-lt"/>
                <a:cs typeface="+mn-lt"/>
              </a:rPr>
              <a:t> </a:t>
            </a:r>
            <a:r>
              <a:rPr lang="en-US" sz="2000" dirty="0" err="1">
                <a:solidFill>
                  <a:srgbClr val="333333"/>
                </a:solidFill>
                <a:ea typeface="+mn-lt"/>
                <a:cs typeface="+mn-lt"/>
              </a:rPr>
              <a:t>minor</a:t>
            </a:r>
            <a:r>
              <a:rPr lang="en-US" sz="2000" dirty="0">
                <a:solidFill>
                  <a:srgbClr val="333333"/>
                </a:solidFill>
                <a:ea typeface="+mn-lt"/>
                <a:cs typeface="+mn-lt"/>
              </a:rPr>
              <a:t> allele  (a minority of individuals</a:t>
            </a:r>
          </a:p>
          <a:p>
            <a:pPr>
              <a:lnSpc>
                <a:spcPct val="100000"/>
              </a:lnSpc>
              <a:spcBef>
                <a:spcPct val="20000"/>
              </a:spcBef>
            </a:pPr>
            <a:r>
              <a:rPr lang="en-US" sz="2000" dirty="0">
                <a:solidFill>
                  <a:srgbClr val="333333"/>
                </a:solidFill>
                <a:ea typeface="+mn-lt"/>
                <a:cs typeface="+mn-lt"/>
              </a:rPr>
              <a:t>                                   have this letter at this position)</a:t>
            </a:r>
          </a:p>
          <a:p>
            <a:pPr>
              <a:lnSpc>
                <a:spcPct val="100000"/>
              </a:lnSpc>
              <a:spcBef>
                <a:spcPct val="20000"/>
              </a:spcBef>
            </a:pPr>
            <a:r>
              <a:rPr lang="en-US" sz="2000" b="1" dirty="0">
                <a:solidFill>
                  <a:srgbClr val="333333"/>
                </a:solidFill>
                <a:ea typeface="+mn-lt"/>
                <a:cs typeface="+mn-lt"/>
              </a:rPr>
              <a:t>major</a:t>
            </a:r>
            <a:r>
              <a:rPr lang="en-US" sz="2000" dirty="0">
                <a:solidFill>
                  <a:srgbClr val="333333"/>
                </a:solidFill>
                <a:ea typeface="+mn-lt"/>
                <a:cs typeface="+mn-lt"/>
              </a:rPr>
              <a:t> </a:t>
            </a:r>
            <a:r>
              <a:rPr lang="en-US" sz="2000" dirty="0" err="1">
                <a:solidFill>
                  <a:srgbClr val="333333"/>
                </a:solidFill>
                <a:ea typeface="+mn-lt"/>
                <a:cs typeface="+mn-lt"/>
              </a:rPr>
              <a:t>major</a:t>
            </a:r>
            <a:r>
              <a:rPr lang="en-US" sz="2000" dirty="0">
                <a:solidFill>
                  <a:srgbClr val="333333"/>
                </a:solidFill>
                <a:ea typeface="+mn-lt"/>
                <a:cs typeface="+mn-lt"/>
              </a:rPr>
              <a:t> allele ( a majority of individuals</a:t>
            </a:r>
          </a:p>
          <a:p>
            <a:pPr>
              <a:lnSpc>
                <a:spcPct val="100000"/>
              </a:lnSpc>
              <a:spcBef>
                <a:spcPct val="20000"/>
              </a:spcBef>
            </a:pPr>
            <a:r>
              <a:rPr lang="en-US" sz="2000" dirty="0">
                <a:solidFill>
                  <a:srgbClr val="333333"/>
                </a:solidFill>
                <a:ea typeface="+mn-lt"/>
                <a:cs typeface="+mn-lt"/>
              </a:rPr>
              <a:t>                                    have this letter at this position)</a:t>
            </a:r>
          </a:p>
          <a:p>
            <a:endParaRPr lang="en-GB" dirty="0"/>
          </a:p>
          <a:p>
            <a:r>
              <a:rPr lang="en-GB" dirty="0">
                <a:ea typeface="Tahoma"/>
                <a:cs typeface="Gill Sans Light"/>
              </a:rPr>
              <a:t>+ data source, date of collection,...</a:t>
            </a:r>
            <a:endParaRPr lang="en-GB" dirty="0"/>
          </a:p>
        </p:txBody>
      </p:sp>
      <p:pic>
        <p:nvPicPr>
          <p:cNvPr id="4" name="Picture 3" descr="A screenshot of a table&#10;&#10;Description automatically generated">
            <a:extLst>
              <a:ext uri="{FF2B5EF4-FFF2-40B4-BE49-F238E27FC236}">
                <a16:creationId xmlns:a16="http://schemas.microsoft.com/office/drawing/2014/main" id="{EE020C51-790C-9FD4-F49F-5795EDBB0A4E}"/>
              </a:ext>
            </a:extLst>
          </p:cNvPr>
          <p:cNvPicPr>
            <a:picLocks noChangeAspect="1"/>
          </p:cNvPicPr>
          <p:nvPr/>
        </p:nvPicPr>
        <p:blipFill>
          <a:blip r:embed="rId2"/>
          <a:stretch>
            <a:fillRect/>
          </a:stretch>
        </p:blipFill>
        <p:spPr>
          <a:xfrm>
            <a:off x="838200" y="842963"/>
            <a:ext cx="4210050" cy="5457825"/>
          </a:xfrm>
          <a:prstGeom prst="rect">
            <a:avLst/>
          </a:prstGeom>
        </p:spPr>
      </p:pic>
      <p:pic>
        <p:nvPicPr>
          <p:cNvPr id="6" name="Image 20" descr="A red and black logo&#10;&#10;Description automatically generated">
            <a:extLst>
              <a:ext uri="{FF2B5EF4-FFF2-40B4-BE49-F238E27FC236}">
                <a16:creationId xmlns:a16="http://schemas.microsoft.com/office/drawing/2014/main" id="{01A3F6BB-4F4D-36C6-2164-078A0EB6BD35}"/>
              </a:ext>
            </a:extLst>
          </p:cNvPr>
          <p:cNvPicPr>
            <a:picLocks noChangeAspect="1"/>
          </p:cNvPicPr>
          <p:nvPr/>
        </p:nvPicPr>
        <p:blipFill>
          <a:blip r:embed="rId3"/>
          <a:stretch>
            <a:fillRect/>
          </a:stretch>
        </p:blipFill>
        <p:spPr>
          <a:xfrm>
            <a:off x="5350778" y="5336753"/>
            <a:ext cx="1067033" cy="823140"/>
          </a:xfrm>
          <a:prstGeom prst="rect">
            <a:avLst/>
          </a:prstGeom>
        </p:spPr>
      </p:pic>
      <p:sp>
        <p:nvSpPr>
          <p:cNvPr id="8" name="TextBox 7">
            <a:extLst>
              <a:ext uri="{FF2B5EF4-FFF2-40B4-BE49-F238E27FC236}">
                <a16:creationId xmlns:a16="http://schemas.microsoft.com/office/drawing/2014/main" id="{442DC3A8-F0AE-42FD-BFA0-275DE7A602B7}"/>
              </a:ext>
            </a:extLst>
          </p:cNvPr>
          <p:cNvSpPr txBox="1"/>
          <p:nvPr/>
        </p:nvSpPr>
        <p:spPr>
          <a:xfrm>
            <a:off x="6505575" y="5334000"/>
            <a:ext cx="55245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Data is often useless without the accompanying metadata</a:t>
            </a:r>
            <a:endParaRPr lang="en-US" dirty="0"/>
          </a:p>
        </p:txBody>
      </p:sp>
    </p:spTree>
    <p:extLst>
      <p:ext uri="{BB962C8B-B14F-4D97-AF65-F5344CB8AC3E}">
        <p14:creationId xmlns:p14="http://schemas.microsoft.com/office/powerpoint/2010/main" val="1735743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C48B-7A90-0284-9314-912AC91620AD}"/>
              </a:ext>
            </a:extLst>
          </p:cNvPr>
          <p:cNvSpPr>
            <a:spLocks noGrp="1"/>
          </p:cNvSpPr>
          <p:nvPr>
            <p:ph type="title"/>
          </p:nvPr>
        </p:nvSpPr>
        <p:spPr/>
        <p:txBody>
          <a:bodyPr/>
          <a:lstStyle/>
          <a:p>
            <a:r>
              <a:rPr lang="en-GB" dirty="0">
                <a:ea typeface="Verdana"/>
                <a:cs typeface="Gill Sans"/>
              </a:rPr>
              <a:t>Saving your data</a:t>
            </a:r>
            <a:endParaRPr lang="en-GB" dirty="0"/>
          </a:p>
        </p:txBody>
      </p:sp>
      <p:sp>
        <p:nvSpPr>
          <p:cNvPr id="3" name="Text Placeholder 2">
            <a:extLst>
              <a:ext uri="{FF2B5EF4-FFF2-40B4-BE49-F238E27FC236}">
                <a16:creationId xmlns:a16="http://schemas.microsoft.com/office/drawing/2014/main" id="{54D139D6-76E9-729B-FB5A-7124326731AE}"/>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Export the spreadsheet to a text file format</a:t>
            </a:r>
          </a:p>
          <a:p>
            <a:pPr marL="342900" indent="-342900">
              <a:buChar char="•"/>
            </a:pPr>
            <a:r>
              <a:rPr lang="en-GB" dirty="0">
                <a:ea typeface="Tahoma"/>
                <a:cs typeface="Gill Sans Light"/>
              </a:rPr>
              <a:t>csv (</a:t>
            </a:r>
            <a:r>
              <a:rPr lang="en-GB" b="1" dirty="0">
                <a:ea typeface="Tahoma"/>
                <a:cs typeface="Gill Sans Light"/>
              </a:rPr>
              <a:t>c</a:t>
            </a:r>
            <a:r>
              <a:rPr lang="en-GB" dirty="0">
                <a:ea typeface="Tahoma"/>
                <a:cs typeface="Gill Sans Light"/>
              </a:rPr>
              <a:t>omma </a:t>
            </a:r>
            <a:r>
              <a:rPr lang="en-GB" b="1" dirty="0">
                <a:ea typeface="Tahoma"/>
                <a:cs typeface="Gill Sans Light"/>
              </a:rPr>
              <a:t>s</a:t>
            </a:r>
            <a:r>
              <a:rPr lang="en-GB" dirty="0">
                <a:ea typeface="Tahoma"/>
                <a:cs typeface="Gill Sans Light"/>
              </a:rPr>
              <a:t>eparated </a:t>
            </a:r>
            <a:r>
              <a:rPr lang="en-GB" b="1" dirty="0">
                <a:ea typeface="Tahoma"/>
                <a:cs typeface="Gill Sans Light"/>
              </a:rPr>
              <a:t>v</a:t>
            </a:r>
            <a:r>
              <a:rPr lang="en-GB" dirty="0">
                <a:ea typeface="Tahoma"/>
                <a:cs typeface="Gill Sans Light"/>
              </a:rPr>
              <a:t>alues), file extension .csv OR</a:t>
            </a:r>
          </a:p>
          <a:p>
            <a:pPr marL="342900" indent="-342900">
              <a:buChar char="•"/>
            </a:pPr>
            <a:r>
              <a:rPr lang="en-GB" err="1">
                <a:ea typeface="Tahoma"/>
                <a:cs typeface="Gill Sans Light"/>
              </a:rPr>
              <a:t>tsv</a:t>
            </a:r>
            <a:r>
              <a:rPr lang="en-GB" dirty="0">
                <a:ea typeface="Tahoma"/>
                <a:cs typeface="Gill Sans Light"/>
              </a:rPr>
              <a:t> (</a:t>
            </a:r>
            <a:r>
              <a:rPr lang="en-GB" b="1" dirty="0">
                <a:ea typeface="Tahoma"/>
                <a:cs typeface="Gill Sans Light"/>
              </a:rPr>
              <a:t>t</a:t>
            </a:r>
            <a:r>
              <a:rPr lang="en-GB" dirty="0">
                <a:ea typeface="Tahoma"/>
                <a:cs typeface="Gill Sans Light"/>
              </a:rPr>
              <a:t>ab </a:t>
            </a:r>
            <a:r>
              <a:rPr lang="en-GB" b="1" dirty="0">
                <a:ea typeface="Tahoma"/>
                <a:cs typeface="Gill Sans Light"/>
              </a:rPr>
              <a:t>s</a:t>
            </a:r>
            <a:r>
              <a:rPr lang="en-GB" dirty="0">
                <a:ea typeface="Tahoma"/>
                <a:cs typeface="Gill Sans Light"/>
              </a:rPr>
              <a:t>eparated </a:t>
            </a:r>
            <a:r>
              <a:rPr lang="en-GB" b="1" dirty="0">
                <a:ea typeface="Tahoma"/>
                <a:cs typeface="Gill Sans Light"/>
              </a:rPr>
              <a:t>v</a:t>
            </a:r>
            <a:r>
              <a:rPr lang="en-GB" dirty="0">
                <a:ea typeface="Tahoma"/>
                <a:cs typeface="Gill Sans Light"/>
              </a:rPr>
              <a:t>alues), file extension .txt or .</a:t>
            </a:r>
            <a:r>
              <a:rPr lang="en-GB" err="1">
                <a:ea typeface="Tahoma"/>
                <a:cs typeface="Gill Sans Light"/>
              </a:rPr>
              <a:t>tsv</a:t>
            </a:r>
            <a:endParaRPr lang="en-GB" err="1"/>
          </a:p>
        </p:txBody>
      </p:sp>
      <p:pic>
        <p:nvPicPr>
          <p:cNvPr id="4" name="Picture 3" descr="Capture d’écran 2016-03-07 à 18.22.58.png">
            <a:extLst>
              <a:ext uri="{FF2B5EF4-FFF2-40B4-BE49-F238E27FC236}">
                <a16:creationId xmlns:a16="http://schemas.microsoft.com/office/drawing/2014/main" id="{F8883053-DC83-E7DF-82BF-D5A79819274E}"/>
              </a:ext>
            </a:extLst>
          </p:cNvPr>
          <p:cNvPicPr>
            <a:picLocks noChangeAspect="1"/>
          </p:cNvPicPr>
          <p:nvPr/>
        </p:nvPicPr>
        <p:blipFill>
          <a:blip r:embed="rId2"/>
          <a:stretch>
            <a:fillRect/>
          </a:stretch>
        </p:blipFill>
        <p:spPr>
          <a:xfrm>
            <a:off x="357188" y="3176588"/>
            <a:ext cx="6162675" cy="3648075"/>
          </a:xfrm>
          <a:prstGeom prst="rect">
            <a:avLst/>
          </a:prstGeom>
        </p:spPr>
      </p:pic>
      <p:pic>
        <p:nvPicPr>
          <p:cNvPr id="6" name="Image 20" descr="A red and black logo&#10;&#10;Description automatically generated">
            <a:extLst>
              <a:ext uri="{FF2B5EF4-FFF2-40B4-BE49-F238E27FC236}">
                <a16:creationId xmlns:a16="http://schemas.microsoft.com/office/drawing/2014/main" id="{1B9F494C-A87F-AB7E-63FD-BB2A4CAD81AE}"/>
              </a:ext>
            </a:extLst>
          </p:cNvPr>
          <p:cNvPicPr>
            <a:picLocks noChangeAspect="1"/>
          </p:cNvPicPr>
          <p:nvPr/>
        </p:nvPicPr>
        <p:blipFill>
          <a:blip r:embed="rId3"/>
          <a:stretch>
            <a:fillRect/>
          </a:stretch>
        </p:blipFill>
        <p:spPr>
          <a:xfrm>
            <a:off x="5350778" y="5336753"/>
            <a:ext cx="1067033" cy="823140"/>
          </a:xfrm>
          <a:prstGeom prst="rect">
            <a:avLst/>
          </a:prstGeom>
        </p:spPr>
      </p:pic>
      <p:sp>
        <p:nvSpPr>
          <p:cNvPr id="8" name="TextBox 7">
            <a:extLst>
              <a:ext uri="{FF2B5EF4-FFF2-40B4-BE49-F238E27FC236}">
                <a16:creationId xmlns:a16="http://schemas.microsoft.com/office/drawing/2014/main" id="{9A963333-6CE2-BCAA-A1F5-A65723B4E069}"/>
              </a:ext>
            </a:extLst>
          </p:cNvPr>
          <p:cNvSpPr txBox="1"/>
          <p:nvPr/>
        </p:nvSpPr>
        <p:spPr>
          <a:xfrm>
            <a:off x="6505575" y="5334000"/>
            <a:ext cx="55245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Now you are ready to import this dataset in R</a:t>
            </a:r>
            <a:endParaRPr lang="en-US" dirty="0"/>
          </a:p>
        </p:txBody>
      </p:sp>
    </p:spTree>
    <p:extLst>
      <p:ext uri="{BB962C8B-B14F-4D97-AF65-F5344CB8AC3E}">
        <p14:creationId xmlns:p14="http://schemas.microsoft.com/office/powerpoint/2010/main" val="254306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B939-6101-C121-84F0-68E77C18C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7C394-23BE-CD45-F39E-CBF375F4CADC}"/>
              </a:ext>
            </a:extLst>
          </p:cNvPr>
          <p:cNvSpPr>
            <a:spLocks noGrp="1"/>
          </p:cNvSpPr>
          <p:nvPr>
            <p:ph type="title"/>
          </p:nvPr>
        </p:nvSpPr>
        <p:spPr/>
        <p:txBody>
          <a:bodyPr/>
          <a:lstStyle/>
          <a:p>
            <a:pPr algn="l"/>
            <a:r>
              <a:rPr lang="en-GB" dirty="0">
                <a:ea typeface="Verdana"/>
                <a:cs typeface="Gill Sans"/>
              </a:rPr>
              <a:t>What is your experience with R?</a:t>
            </a:r>
            <a:br>
              <a:rPr lang="en-GB" dirty="0"/>
            </a:br>
            <a:br>
              <a:rPr lang="en-GB" sz="3200" dirty="0">
                <a:ea typeface="Verdana"/>
                <a:cs typeface="Gill Sans"/>
              </a:rPr>
            </a:br>
            <a:r>
              <a:rPr lang="en-GB" sz="3200" dirty="0">
                <a:ea typeface="Verdana"/>
                <a:cs typeface="Gill Sans"/>
              </a:rPr>
              <a:t>- I have never tried to use R</a:t>
            </a:r>
            <a:br>
              <a:rPr lang="en-GB" sz="3200" dirty="0">
                <a:ea typeface="Verdana"/>
                <a:cs typeface="Gill Sans"/>
              </a:rPr>
            </a:br>
            <a:br>
              <a:rPr lang="en-GB" sz="3200" dirty="0">
                <a:ea typeface="Verdana"/>
                <a:cs typeface="Gill Sans"/>
              </a:rPr>
            </a:br>
            <a:r>
              <a:rPr lang="en-GB" sz="3200" dirty="0">
                <a:ea typeface="Verdana"/>
                <a:cs typeface="Gill Sans"/>
              </a:rPr>
              <a:t>- I have run a few commands or done a few exercises</a:t>
            </a:r>
            <a:br>
              <a:rPr lang="en-GB" sz="3200" dirty="0">
                <a:ea typeface="Verdana"/>
                <a:cs typeface="Gill Sans"/>
              </a:rPr>
            </a:br>
            <a:br>
              <a:rPr lang="en-GB" sz="3200" dirty="0">
                <a:ea typeface="Verdana"/>
                <a:cs typeface="Gill Sans"/>
              </a:rPr>
            </a:br>
            <a:r>
              <a:rPr lang="en-GB" sz="3200" dirty="0">
                <a:ea typeface="Verdana"/>
                <a:cs typeface="Gill Sans"/>
              </a:rPr>
              <a:t>- I have use R a little for work or personal project</a:t>
            </a:r>
            <a:br>
              <a:rPr lang="en-GB" sz="3200" dirty="0">
                <a:ea typeface="Verdana"/>
                <a:cs typeface="Gill Sans"/>
              </a:rPr>
            </a:br>
            <a:br>
              <a:rPr lang="en-GB" sz="3200" dirty="0"/>
            </a:br>
            <a:r>
              <a:rPr lang="en-GB" sz="3200" dirty="0">
                <a:ea typeface="Verdana"/>
                <a:cs typeface="Gill Sans"/>
              </a:rPr>
              <a:t>- I have used R extensively (wait, why am I even here?)</a:t>
            </a:r>
            <a:endParaRPr lang="en-GB" sz="3200" dirty="0"/>
          </a:p>
        </p:txBody>
      </p:sp>
    </p:spTree>
    <p:extLst>
      <p:ext uri="{BB962C8B-B14F-4D97-AF65-F5344CB8AC3E}">
        <p14:creationId xmlns:p14="http://schemas.microsoft.com/office/powerpoint/2010/main" val="300495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911F-DE6B-212C-C7DE-C88BD2C5CE14}"/>
              </a:ext>
            </a:extLst>
          </p:cNvPr>
          <p:cNvSpPr>
            <a:spLocks noGrp="1"/>
          </p:cNvSpPr>
          <p:nvPr>
            <p:ph type="title"/>
          </p:nvPr>
        </p:nvSpPr>
        <p:spPr/>
        <p:txBody>
          <a:bodyPr/>
          <a:lstStyle/>
          <a:p>
            <a:r>
              <a:rPr lang="en-GB" dirty="0">
                <a:ea typeface="Verdana"/>
                <a:cs typeface="Gill Sans"/>
              </a:rPr>
              <a:t>Formatting checklist/recommendations</a:t>
            </a:r>
            <a:endParaRPr lang="en-GB" dirty="0" err="1"/>
          </a:p>
        </p:txBody>
      </p:sp>
      <p:sp>
        <p:nvSpPr>
          <p:cNvPr id="3" name="Text Placeholder 2">
            <a:extLst>
              <a:ext uri="{FF2B5EF4-FFF2-40B4-BE49-F238E27FC236}">
                <a16:creationId xmlns:a16="http://schemas.microsoft.com/office/drawing/2014/main" id="{119694A5-B49D-4C44-AE58-6F2D27D2D331}"/>
              </a:ext>
            </a:extLst>
          </p:cNvPr>
          <p:cNvSpPr>
            <a:spLocks noGrp="1"/>
          </p:cNvSpPr>
          <p:nvPr>
            <p:ph type="body" sz="quarter" idx="11"/>
          </p:nvPr>
        </p:nvSpPr>
        <p:spPr/>
        <p:txBody>
          <a:bodyPr vert="horz" lIns="91440" tIns="45720" rIns="91440" bIns="45720" rtlCol="0" anchor="t">
            <a:normAutofit/>
          </a:bodyPr>
          <a:lstStyle/>
          <a:p>
            <a:pPr marL="342900" indent="-342900">
              <a:buChar char="•"/>
            </a:pPr>
            <a:r>
              <a:rPr lang="en-GB" dirty="0">
                <a:ea typeface="Tahoma"/>
                <a:cs typeface="Gill Sans Light"/>
              </a:rPr>
              <a:t>First row is a </a:t>
            </a:r>
            <a:r>
              <a:rPr lang="en-GB" b="1" dirty="0">
                <a:ea typeface="Tahoma"/>
                <a:cs typeface="Gill Sans Light"/>
              </a:rPr>
              <a:t>header </a:t>
            </a:r>
            <a:r>
              <a:rPr lang="en-GB" dirty="0">
                <a:ea typeface="Tahoma"/>
                <a:cs typeface="Gill Sans Light"/>
              </a:rPr>
              <a:t>(column names)</a:t>
            </a:r>
          </a:p>
          <a:p>
            <a:pPr marL="342900" indent="-342900">
              <a:buChar char="•"/>
            </a:pPr>
            <a:r>
              <a:rPr lang="en-GB" dirty="0">
                <a:ea typeface="Tahoma"/>
                <a:cs typeface="Gill Sans Light"/>
              </a:rPr>
              <a:t>First column contain </a:t>
            </a:r>
            <a:r>
              <a:rPr lang="en-GB" b="1" dirty="0">
                <a:ea typeface="Tahoma"/>
                <a:cs typeface="Gill Sans Light"/>
              </a:rPr>
              <a:t>row IDs</a:t>
            </a:r>
          </a:p>
          <a:p>
            <a:pPr marL="342900" indent="-342900">
              <a:buChar char="•"/>
            </a:pPr>
            <a:r>
              <a:rPr lang="en-GB" dirty="0">
                <a:ea typeface="Tahoma"/>
                <a:cs typeface="Gill Sans Light"/>
              </a:rPr>
              <a:t>No blank spaces in column names (use _ instead)</a:t>
            </a:r>
          </a:p>
          <a:p>
            <a:pPr marL="342900" indent="-342900">
              <a:buChar char="•"/>
            </a:pPr>
            <a:r>
              <a:rPr lang="en-GB" dirty="0">
                <a:ea typeface="Tahoma"/>
                <a:cs typeface="Gill Sans Light"/>
              </a:rPr>
              <a:t>Column names do not contain symbols other than _</a:t>
            </a:r>
          </a:p>
          <a:p>
            <a:pPr marL="342900" indent="-342900">
              <a:buChar char="•"/>
            </a:pPr>
            <a:r>
              <a:rPr lang="en-GB" dirty="0">
                <a:ea typeface="Tahoma"/>
                <a:cs typeface="Gill Sans Light"/>
              </a:rPr>
              <a:t>Short column names are better </a:t>
            </a:r>
            <a:endParaRPr lang="en-GB" dirty="0"/>
          </a:p>
          <a:p>
            <a:pPr marL="342900" indent="-342900">
              <a:buChar char="•"/>
            </a:pPr>
            <a:r>
              <a:rPr lang="en-GB" dirty="0">
                <a:ea typeface="Tahoma"/>
                <a:cs typeface="Gill Sans Light"/>
              </a:rPr>
              <a:t>Remove all comments or other content around the data table </a:t>
            </a:r>
            <a:endParaRPr lang="en-GB" dirty="0"/>
          </a:p>
          <a:p>
            <a:pPr lvl="1" indent="0">
              <a:buNone/>
            </a:pPr>
            <a:r>
              <a:rPr lang="en-GB">
                <a:ea typeface="Tahoma"/>
                <a:cs typeface="Gill Sans Light"/>
              </a:rPr>
              <a:t>--&gt; put them in a </a:t>
            </a:r>
            <a:r>
              <a:rPr lang="en-GB" b="1">
                <a:ea typeface="Tahoma"/>
                <a:cs typeface="Gill Sans Light"/>
              </a:rPr>
              <a:t>metadata file</a:t>
            </a:r>
            <a:endParaRPr lang="en-GB" b="1"/>
          </a:p>
          <a:p>
            <a:pPr indent="-342900">
              <a:buChar char="•"/>
            </a:pPr>
            <a:r>
              <a:rPr lang="en-GB" dirty="0">
                <a:ea typeface="Tahoma"/>
                <a:cs typeface="Gill Sans Light"/>
              </a:rPr>
              <a:t>Indicate missing values with </a:t>
            </a:r>
            <a:r>
              <a:rPr lang="en-GB" b="1" dirty="0">
                <a:ea typeface="Tahoma"/>
                <a:cs typeface="Gill Sans Light"/>
              </a:rPr>
              <a:t>NA</a:t>
            </a:r>
            <a:r>
              <a:rPr lang="en-GB" dirty="0">
                <a:ea typeface="Tahoma"/>
                <a:cs typeface="Gill Sans Light"/>
              </a:rPr>
              <a:t> (spelled exactly like that)</a:t>
            </a:r>
            <a:endParaRPr lang="en-GB" dirty="0"/>
          </a:p>
          <a:p>
            <a:pPr indent="-342900">
              <a:buFont typeface="Arial" panose="020B0604020202020204" pitchFamily="34" charset="0"/>
              <a:buChar char="•"/>
            </a:pPr>
            <a:r>
              <a:rPr lang="en-GB" dirty="0">
                <a:ea typeface="Tahoma"/>
                <a:cs typeface="Gill Sans Light"/>
              </a:rPr>
              <a:t>Have data backups!</a:t>
            </a:r>
            <a:endParaRPr lang="en-GB"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4243643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D852B-E383-F468-E484-19E55BC0C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4C775-0181-D195-E5AC-8F09FD16D827}"/>
              </a:ext>
            </a:extLst>
          </p:cNvPr>
          <p:cNvSpPr>
            <a:spLocks noGrp="1"/>
          </p:cNvSpPr>
          <p:nvPr>
            <p:ph type="title"/>
          </p:nvPr>
        </p:nvSpPr>
        <p:spPr/>
        <p:txBody>
          <a:bodyPr/>
          <a:lstStyle/>
          <a:p>
            <a:pPr marL="815975" lvl="1" indent="-457200" algn="ctr">
              <a:lnSpc>
                <a:spcPct val="90000"/>
              </a:lnSpc>
              <a:spcBef>
                <a:spcPts val="500"/>
              </a:spcBef>
            </a:pPr>
            <a:r>
              <a:rPr lang="en-GB" sz="3600" dirty="0">
                <a:solidFill>
                  <a:srgbClr val="1E2232"/>
                </a:solidFill>
                <a:latin typeface="Corbel"/>
                <a:ea typeface="Verdana"/>
                <a:cs typeface="Arial"/>
              </a:rPr>
              <a:t>Importing/exporting data into R</a:t>
            </a:r>
            <a:endParaRPr lang="en-US" dirty="0"/>
          </a:p>
        </p:txBody>
      </p:sp>
    </p:spTree>
    <p:extLst>
      <p:ext uri="{BB962C8B-B14F-4D97-AF65-F5344CB8AC3E}">
        <p14:creationId xmlns:p14="http://schemas.microsoft.com/office/powerpoint/2010/main" val="3844045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FB1A-A960-D396-EAAA-A04735DB9D55}"/>
              </a:ext>
            </a:extLst>
          </p:cNvPr>
          <p:cNvSpPr>
            <a:spLocks noGrp="1"/>
          </p:cNvSpPr>
          <p:nvPr>
            <p:ph type="title"/>
          </p:nvPr>
        </p:nvSpPr>
        <p:spPr/>
        <p:txBody>
          <a:bodyPr/>
          <a:lstStyle/>
          <a:p>
            <a:r>
              <a:rPr lang="en-GB" dirty="0">
                <a:ea typeface="Verdana"/>
                <a:cs typeface="Gill Sans"/>
              </a:rPr>
              <a:t>Importing data</a:t>
            </a:r>
            <a:endParaRPr lang="en-GB" dirty="0"/>
          </a:p>
        </p:txBody>
      </p:sp>
      <p:sp>
        <p:nvSpPr>
          <p:cNvPr id="3" name="Text Placeholder 2">
            <a:extLst>
              <a:ext uri="{FF2B5EF4-FFF2-40B4-BE49-F238E27FC236}">
                <a16:creationId xmlns:a16="http://schemas.microsoft.com/office/drawing/2014/main" id="{833CF1D1-20A5-9597-1D87-0AC601776C9B}"/>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Most flexible function to read tabular data: </a:t>
            </a:r>
            <a:r>
              <a:rPr lang="en-GB" err="1">
                <a:latin typeface="Courier New"/>
                <a:ea typeface="Tahoma"/>
                <a:cs typeface="Gill Sans Light"/>
              </a:rPr>
              <a:t>read.table</a:t>
            </a:r>
            <a:r>
              <a:rPr lang="en-GB" dirty="0">
                <a:latin typeface="Courier New"/>
                <a:ea typeface="Tahoma"/>
                <a:cs typeface="Gill Sans Light"/>
              </a:rPr>
              <a:t>()</a:t>
            </a:r>
          </a:p>
          <a:p>
            <a:pPr marL="342900" indent="-342900">
              <a:buChar char="•"/>
            </a:pPr>
            <a:r>
              <a:rPr lang="en-GB" dirty="0">
                <a:ea typeface="Tahoma"/>
                <a:cs typeface="Gill Sans Light"/>
              </a:rPr>
              <a:t>Reads a formatted text file</a:t>
            </a:r>
          </a:p>
          <a:p>
            <a:pPr marL="342900" indent="-342900">
              <a:buChar char="•"/>
            </a:pPr>
            <a:r>
              <a:rPr lang="en-GB" dirty="0">
                <a:ea typeface="Tahoma"/>
                <a:cs typeface="Gill Sans Light"/>
              </a:rPr>
              <a:t>Imports it as a </a:t>
            </a:r>
            <a:r>
              <a:rPr lang="en-GB" b="1" dirty="0">
                <a:ea typeface="Tahoma"/>
                <a:cs typeface="Gill Sans Light"/>
              </a:rPr>
              <a:t>data frame</a:t>
            </a:r>
          </a:p>
          <a:p>
            <a:pPr marL="342900" indent="-342900">
              <a:buChar char="•"/>
            </a:pPr>
            <a:r>
              <a:rPr lang="en-GB" b="1" dirty="0">
                <a:ea typeface="Tahoma"/>
                <a:cs typeface="Gill Sans Light"/>
              </a:rPr>
              <a:t>Many</a:t>
            </a:r>
            <a:r>
              <a:rPr lang="en-GB" dirty="0">
                <a:ea typeface="Tahoma"/>
                <a:cs typeface="Gill Sans Light"/>
              </a:rPr>
              <a:t> options, to accommodate most text files</a:t>
            </a:r>
            <a:endParaRPr lang="en-GB" dirty="0"/>
          </a:p>
          <a:p>
            <a:pPr marL="342900" indent="-342900">
              <a:buChar char="•"/>
            </a:pPr>
            <a:endParaRPr lang="en-GB" dirty="0"/>
          </a:p>
          <a:p>
            <a:r>
              <a:rPr lang="en-GB" dirty="0">
                <a:ea typeface="Tahoma"/>
                <a:cs typeface="Gill Sans Light"/>
              </a:rPr>
              <a:t>Two main elements to give to </a:t>
            </a:r>
            <a:r>
              <a:rPr lang="en-GB" dirty="0" err="1">
                <a:latin typeface="Courier New"/>
                <a:ea typeface="Tahoma"/>
                <a:cs typeface="Courier New"/>
              </a:rPr>
              <a:t>read.table</a:t>
            </a:r>
            <a:r>
              <a:rPr lang="en-GB" dirty="0">
                <a:latin typeface="Courier New"/>
                <a:ea typeface="Tahoma"/>
                <a:cs typeface="Courier New"/>
              </a:rPr>
              <a:t>()</a:t>
            </a:r>
            <a:r>
              <a:rPr lang="en-GB" dirty="0">
                <a:latin typeface="Corbel"/>
                <a:ea typeface="Tahoma"/>
                <a:cs typeface="Gill Sans Light"/>
              </a:rPr>
              <a:t>:</a:t>
            </a:r>
            <a:endParaRPr lang="en-GB" dirty="0"/>
          </a:p>
          <a:p>
            <a:pPr marL="342900" indent="-342900">
              <a:buChar char="•"/>
            </a:pPr>
            <a:r>
              <a:rPr lang="en-GB" dirty="0">
                <a:ea typeface="Tahoma"/>
                <a:cs typeface="Gill Sans Light"/>
              </a:rPr>
              <a:t>What/where is the file to read</a:t>
            </a:r>
            <a:endParaRPr lang="en-GB" dirty="0"/>
          </a:p>
          <a:p>
            <a:pPr marL="342900" indent="-342900">
              <a:buChar char="•"/>
            </a:pPr>
            <a:r>
              <a:rPr lang="en-GB" dirty="0">
                <a:ea typeface="Tahoma"/>
                <a:cs typeface="Gill Sans Light"/>
              </a:rPr>
              <a:t>What are the formatting options</a:t>
            </a:r>
            <a:endParaRPr lang="en-GB" dirty="0"/>
          </a:p>
          <a:p>
            <a:pPr marL="342900" indent="-342900">
              <a:buChar char="•"/>
            </a:pPr>
            <a:endParaRPr lang="en-GB" dirty="0"/>
          </a:p>
        </p:txBody>
      </p:sp>
    </p:spTree>
    <p:extLst>
      <p:ext uri="{BB962C8B-B14F-4D97-AF65-F5344CB8AC3E}">
        <p14:creationId xmlns:p14="http://schemas.microsoft.com/office/powerpoint/2010/main" val="1339107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465A-76DA-299D-E226-8B2318DCCE4C}"/>
              </a:ext>
            </a:extLst>
          </p:cNvPr>
          <p:cNvSpPr>
            <a:spLocks noGrp="1"/>
          </p:cNvSpPr>
          <p:nvPr>
            <p:ph type="title"/>
          </p:nvPr>
        </p:nvSpPr>
        <p:spPr/>
        <p:txBody>
          <a:bodyPr/>
          <a:lstStyle/>
          <a:p>
            <a:r>
              <a:rPr lang="en-GB" dirty="0">
                <a:ea typeface="Verdana"/>
                <a:cs typeface="Gill Sans"/>
              </a:rPr>
              <a:t>Specifying the file to read (I)</a:t>
            </a:r>
            <a:endParaRPr lang="en-US" dirty="0"/>
          </a:p>
        </p:txBody>
      </p:sp>
      <p:sp>
        <p:nvSpPr>
          <p:cNvPr id="3" name="Text Placeholder 2">
            <a:extLst>
              <a:ext uri="{FF2B5EF4-FFF2-40B4-BE49-F238E27FC236}">
                <a16:creationId xmlns:a16="http://schemas.microsoft.com/office/drawing/2014/main" id="{62C8108A-0D70-EAAD-D9CE-50E015F856BC}"/>
              </a:ext>
            </a:extLst>
          </p:cNvPr>
          <p:cNvSpPr>
            <a:spLocks noGrp="1"/>
          </p:cNvSpPr>
          <p:nvPr>
            <p:ph type="body" sz="quarter" idx="11"/>
          </p:nvPr>
        </p:nvSpPr>
        <p:spPr>
          <a:xfrm>
            <a:off x="838200" y="1819275"/>
            <a:ext cx="11163300" cy="4351338"/>
          </a:xfrm>
        </p:spPr>
        <p:txBody>
          <a:bodyPr vert="horz" lIns="91440" tIns="45720" rIns="91440" bIns="45720" rtlCol="0" anchor="t">
            <a:normAutofit/>
          </a:bodyPr>
          <a:lstStyle/>
          <a:p>
            <a:pPr marL="4445">
              <a:lnSpc>
                <a:spcPct val="100000"/>
              </a:lnSpc>
              <a:spcBef>
                <a:spcPts val="561"/>
              </a:spcBef>
            </a:pPr>
            <a:r>
              <a:rPr lang="en-US" dirty="0">
                <a:solidFill>
                  <a:srgbClr val="000000"/>
                </a:solidFill>
                <a:latin typeface="Corbel"/>
                <a:ea typeface="Tahoma"/>
                <a:cs typeface="Arial"/>
              </a:rPr>
              <a:t>Where is the file I want to import?</a:t>
            </a:r>
          </a:p>
          <a:p>
            <a:pPr marL="775335" lvl="2" indent="-342900">
              <a:lnSpc>
                <a:spcPct val="100000"/>
              </a:lnSpc>
              <a:spcBef>
                <a:spcPts val="561"/>
              </a:spcBef>
              <a:buFont typeface="Arial"/>
              <a:buChar char="•"/>
            </a:pPr>
            <a:r>
              <a:rPr lang="en-US">
                <a:solidFill>
                  <a:srgbClr val="000000"/>
                </a:solidFill>
                <a:latin typeface="Corbel"/>
                <a:ea typeface="Tahoma"/>
                <a:cs typeface="Arial"/>
              </a:rPr>
              <a:t>Look for your file in the file system. </a:t>
            </a:r>
            <a:endParaRPr lang="en-US" dirty="0">
              <a:solidFill>
                <a:srgbClr val="000000"/>
              </a:solidFill>
              <a:latin typeface="Corbel"/>
              <a:ea typeface="Tahoma"/>
              <a:cs typeface="Arial"/>
            </a:endParaRPr>
          </a:p>
          <a:p>
            <a:pPr marL="775335" lvl="2" indent="-342900">
              <a:lnSpc>
                <a:spcPct val="100000"/>
              </a:lnSpc>
              <a:spcBef>
                <a:spcPts val="561"/>
              </a:spcBef>
              <a:buFont typeface="Arial"/>
              <a:buChar char="•"/>
            </a:pPr>
            <a:r>
              <a:rPr lang="en-US">
                <a:solidFill>
                  <a:srgbClr val="000000"/>
                </a:solidFill>
                <a:latin typeface="Corbel"/>
                <a:ea typeface="Tahoma"/>
                <a:cs typeface="Arial"/>
              </a:rPr>
              <a:t>Note its </a:t>
            </a:r>
            <a:r>
              <a:rPr lang="en-US" b="1">
                <a:solidFill>
                  <a:srgbClr val="000000"/>
                </a:solidFill>
                <a:latin typeface="Corbel"/>
                <a:ea typeface="Tahoma"/>
                <a:cs typeface="Arial"/>
              </a:rPr>
              <a:t>path</a:t>
            </a:r>
            <a:r>
              <a:rPr lang="en-US">
                <a:solidFill>
                  <a:srgbClr val="000000"/>
                </a:solidFill>
                <a:latin typeface="Corbel"/>
                <a:ea typeface="Tahoma"/>
                <a:cs typeface="Arial"/>
              </a:rPr>
              <a:t>: the succession of folders to access it</a:t>
            </a:r>
            <a:endParaRPr lang="en-US" dirty="0">
              <a:solidFill>
                <a:srgbClr val="000000"/>
              </a:solidFill>
              <a:latin typeface="Corbel"/>
              <a:ea typeface="Tahoma"/>
              <a:cs typeface="Arial"/>
            </a:endParaRPr>
          </a:p>
          <a:p>
            <a:pPr>
              <a:lnSpc>
                <a:spcPct val="100000"/>
              </a:lnSpc>
              <a:spcBef>
                <a:spcPts val="561"/>
              </a:spcBef>
            </a:pPr>
            <a:endParaRPr lang="en-US" dirty="0">
              <a:solidFill>
                <a:srgbClr val="000000"/>
              </a:solidFill>
              <a:latin typeface="Corbel"/>
              <a:cs typeface="Arial"/>
            </a:endParaRPr>
          </a:p>
          <a:p>
            <a:pPr>
              <a:lnSpc>
                <a:spcPct val="100000"/>
              </a:lnSpc>
              <a:spcBef>
                <a:spcPts val="561"/>
              </a:spcBef>
            </a:pPr>
            <a:r>
              <a:rPr lang="en-US" dirty="0">
                <a:latin typeface="Corbel"/>
                <a:ea typeface="Tahoma"/>
                <a:cs typeface="Arial"/>
              </a:rPr>
              <a:t>File paths can be specified as a string with </a:t>
            </a:r>
            <a:r>
              <a:rPr lang="en-US" b="1" dirty="0">
                <a:latin typeface="Corbel"/>
                <a:ea typeface="Tahoma"/>
                <a:cs typeface="Arial"/>
              </a:rPr>
              <a:t>'/'</a:t>
            </a:r>
            <a:r>
              <a:rPr lang="en-US" dirty="0">
                <a:latin typeface="Corbel"/>
                <a:ea typeface="Tahoma"/>
                <a:cs typeface="Arial"/>
              </a:rPr>
              <a:t> as separator:</a:t>
            </a:r>
          </a:p>
          <a:p>
            <a:pPr>
              <a:lnSpc>
                <a:spcPct val="100000"/>
              </a:lnSpc>
              <a:spcBef>
                <a:spcPct val="20000"/>
              </a:spcBef>
            </a:pPr>
            <a:r>
              <a:rPr lang="en-US" dirty="0">
                <a:latin typeface="Courier New"/>
                <a:ea typeface="+mn-lt"/>
                <a:cs typeface="+mn-lt"/>
              </a:rPr>
              <a:t>"C:/Users/Leo/courses/data/snp.csv"  </a:t>
            </a:r>
          </a:p>
          <a:p>
            <a:pPr>
              <a:lnSpc>
                <a:spcPct val="100000"/>
              </a:lnSpc>
              <a:spcBef>
                <a:spcPct val="20000"/>
              </a:spcBef>
            </a:pPr>
            <a:endParaRPr lang="en-US" dirty="0">
              <a:ea typeface="+mn-lt"/>
              <a:cs typeface="+mn-lt"/>
            </a:endParaRPr>
          </a:p>
          <a:p>
            <a:pPr>
              <a:lnSpc>
                <a:spcPct val="100000"/>
              </a:lnSpc>
              <a:spcBef>
                <a:spcPct val="20000"/>
              </a:spcBef>
            </a:pPr>
            <a:r>
              <a:rPr lang="en-US" dirty="0">
                <a:latin typeface="Corbel"/>
                <a:ea typeface="Tahoma"/>
                <a:cs typeface="Arial"/>
              </a:rPr>
              <a:t>Or with a little help from the function </a:t>
            </a:r>
            <a:r>
              <a:rPr lang="en-US" b="1" dirty="0" err="1">
                <a:latin typeface="Corbel"/>
                <a:ea typeface="Tahoma"/>
                <a:cs typeface="Arial"/>
              </a:rPr>
              <a:t>file.path</a:t>
            </a:r>
            <a:r>
              <a:rPr lang="en-US" b="1" dirty="0">
                <a:latin typeface="Corbel"/>
                <a:ea typeface="Tahoma"/>
                <a:cs typeface="Arial"/>
              </a:rPr>
              <a:t>():</a:t>
            </a:r>
            <a:endParaRPr lang="en-US" dirty="0">
              <a:latin typeface="Corbel"/>
              <a:ea typeface="Tahoma"/>
              <a:cs typeface="Arial"/>
            </a:endParaRPr>
          </a:p>
          <a:p>
            <a:pPr>
              <a:lnSpc>
                <a:spcPct val="100000"/>
              </a:lnSpc>
              <a:spcBef>
                <a:spcPct val="20000"/>
              </a:spcBef>
            </a:pPr>
            <a:r>
              <a:rPr lang="en-US" dirty="0" err="1">
                <a:latin typeface="Courier New"/>
                <a:ea typeface="+mn-lt"/>
                <a:cs typeface="+mn-lt"/>
              </a:rPr>
              <a:t>file.path</a:t>
            </a:r>
            <a:r>
              <a:rPr lang="en-US" dirty="0">
                <a:latin typeface="Courier New"/>
                <a:ea typeface="+mn-lt"/>
                <a:cs typeface="+mn-lt"/>
              </a:rPr>
              <a:t>("</a:t>
            </a:r>
            <a:r>
              <a:rPr lang="en-US" dirty="0" err="1">
                <a:latin typeface="Courier New"/>
                <a:ea typeface="+mn-lt"/>
                <a:cs typeface="+mn-lt"/>
              </a:rPr>
              <a:t>C:","Users</a:t>
            </a:r>
            <a:r>
              <a:rPr lang="en-US" dirty="0">
                <a:latin typeface="Courier New"/>
                <a:ea typeface="+mn-lt"/>
                <a:cs typeface="+mn-lt"/>
              </a:rPr>
              <a:t>", "Leo", "courses", "data", "snp.csv")</a:t>
            </a:r>
          </a:p>
          <a:p>
            <a:pPr>
              <a:lnSpc>
                <a:spcPct val="100000"/>
              </a:lnSpc>
              <a:spcBef>
                <a:spcPct val="20000"/>
              </a:spcBef>
            </a:pPr>
            <a:endParaRPr lang="de-CH" sz="1800" dirty="0">
              <a:solidFill>
                <a:srgbClr val="4F81BD"/>
              </a:solidFill>
              <a:ea typeface="+mn-lt"/>
              <a:cs typeface="+mn-lt"/>
            </a:endParaRPr>
          </a:p>
          <a:p>
            <a:pPr>
              <a:lnSpc>
                <a:spcPct val="100000"/>
              </a:lnSpc>
              <a:spcBef>
                <a:spcPts val="561"/>
              </a:spcBef>
            </a:pPr>
            <a:endParaRPr lang="en-US" dirty="0">
              <a:solidFill>
                <a:srgbClr val="000000"/>
              </a:solidFill>
              <a:latin typeface="Corbel"/>
              <a:cs typeface="Arial"/>
            </a:endParaRPr>
          </a:p>
        </p:txBody>
      </p:sp>
    </p:spTree>
    <p:extLst>
      <p:ext uri="{BB962C8B-B14F-4D97-AF65-F5344CB8AC3E}">
        <p14:creationId xmlns:p14="http://schemas.microsoft.com/office/powerpoint/2010/main" val="2798395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205F2-9398-962B-A64D-E45F496D2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8BB90-7870-9A63-B218-100C2AA8CDB8}"/>
              </a:ext>
            </a:extLst>
          </p:cNvPr>
          <p:cNvSpPr>
            <a:spLocks noGrp="1"/>
          </p:cNvSpPr>
          <p:nvPr>
            <p:ph type="title"/>
          </p:nvPr>
        </p:nvSpPr>
        <p:spPr/>
        <p:txBody>
          <a:bodyPr/>
          <a:lstStyle/>
          <a:p>
            <a:r>
              <a:rPr lang="en-GB" dirty="0">
                <a:ea typeface="Verdana"/>
                <a:cs typeface="Gill Sans"/>
              </a:rPr>
              <a:t>Specifying the file to read (II)</a:t>
            </a:r>
            <a:endParaRPr lang="en-US" dirty="0"/>
          </a:p>
        </p:txBody>
      </p:sp>
      <p:sp>
        <p:nvSpPr>
          <p:cNvPr id="3" name="Text Placeholder 2">
            <a:extLst>
              <a:ext uri="{FF2B5EF4-FFF2-40B4-BE49-F238E27FC236}">
                <a16:creationId xmlns:a16="http://schemas.microsoft.com/office/drawing/2014/main" id="{DF184DC6-682D-5F28-DD0B-F623C571C251}"/>
              </a:ext>
            </a:extLst>
          </p:cNvPr>
          <p:cNvSpPr>
            <a:spLocks noGrp="1"/>
          </p:cNvSpPr>
          <p:nvPr>
            <p:ph type="body" sz="quarter" idx="11"/>
          </p:nvPr>
        </p:nvSpPr>
        <p:spPr>
          <a:xfrm>
            <a:off x="838200" y="1819275"/>
            <a:ext cx="11163300" cy="4351338"/>
          </a:xfrm>
        </p:spPr>
        <p:txBody>
          <a:bodyPr vert="horz" lIns="91440" tIns="45720" rIns="91440" bIns="45720" rtlCol="0" anchor="t">
            <a:normAutofit/>
          </a:bodyPr>
          <a:lstStyle/>
          <a:p>
            <a:pPr marL="4445">
              <a:lnSpc>
                <a:spcPct val="100000"/>
              </a:lnSpc>
              <a:spcBef>
                <a:spcPts val="561"/>
              </a:spcBef>
            </a:pPr>
            <a:r>
              <a:rPr lang="en-US" dirty="0">
                <a:solidFill>
                  <a:srgbClr val="000000"/>
                </a:solidFill>
                <a:latin typeface="Corbel"/>
                <a:ea typeface="Tahoma"/>
                <a:cs typeface="Arial"/>
              </a:rPr>
              <a:t>Files path can be </a:t>
            </a:r>
            <a:r>
              <a:rPr lang="en-US" b="1" dirty="0">
                <a:solidFill>
                  <a:srgbClr val="000000"/>
                </a:solidFill>
                <a:latin typeface="Corbel"/>
                <a:ea typeface="Tahoma"/>
                <a:cs typeface="Arial"/>
              </a:rPr>
              <a:t>absolute</a:t>
            </a:r>
            <a:endParaRPr lang="en-US" b="1" dirty="0">
              <a:solidFill>
                <a:srgbClr val="000000"/>
              </a:solidFill>
              <a:cs typeface="Arial"/>
            </a:endParaRPr>
          </a:p>
          <a:p>
            <a:pPr>
              <a:lnSpc>
                <a:spcPct val="100000"/>
              </a:lnSpc>
              <a:spcBef>
                <a:spcPct val="20000"/>
              </a:spcBef>
            </a:pPr>
            <a:r>
              <a:rPr lang="en-US" dirty="0">
                <a:latin typeface="Courier New"/>
                <a:ea typeface="+mn-lt"/>
                <a:cs typeface="+mn-lt"/>
              </a:rPr>
              <a:t>"C:/Users/Leo/courses/data/snp.csv"  </a:t>
            </a:r>
          </a:p>
          <a:p>
            <a:pPr>
              <a:lnSpc>
                <a:spcPct val="100000"/>
              </a:lnSpc>
              <a:spcBef>
                <a:spcPct val="20000"/>
              </a:spcBef>
            </a:pPr>
            <a:endParaRPr lang="en-US" dirty="0">
              <a:ea typeface="+mn-lt"/>
              <a:cs typeface="+mn-lt"/>
            </a:endParaRPr>
          </a:p>
          <a:p>
            <a:pPr>
              <a:lnSpc>
                <a:spcPct val="100000"/>
              </a:lnSpc>
              <a:spcBef>
                <a:spcPct val="20000"/>
              </a:spcBef>
            </a:pPr>
            <a:r>
              <a:rPr lang="en-US" dirty="0">
                <a:latin typeface="Corbel"/>
                <a:ea typeface="Tahoma"/>
                <a:cs typeface="Arial"/>
              </a:rPr>
              <a:t>Or </a:t>
            </a:r>
            <a:r>
              <a:rPr lang="en-US" b="1" dirty="0">
                <a:solidFill>
                  <a:srgbClr val="1E2232"/>
                </a:solidFill>
                <a:ea typeface="Tahoma"/>
                <a:cs typeface="Arial"/>
              </a:rPr>
              <a:t>relative</a:t>
            </a:r>
            <a:r>
              <a:rPr lang="en-US">
                <a:latin typeface="Corbel"/>
                <a:ea typeface="Tahoma"/>
                <a:cs typeface="Arial"/>
              </a:rPr>
              <a:t> (to the working directory)</a:t>
            </a:r>
          </a:p>
          <a:p>
            <a:pPr>
              <a:lnSpc>
                <a:spcPct val="100000"/>
              </a:lnSpc>
              <a:spcBef>
                <a:spcPct val="20000"/>
              </a:spcBef>
            </a:pPr>
            <a:r>
              <a:rPr lang="en-US" dirty="0">
                <a:latin typeface="Courier New"/>
                <a:ea typeface="+mn-lt"/>
                <a:cs typeface="Courier New"/>
              </a:rPr>
              <a:t>"data/snp.csv"                   "../data/snp.csv" </a:t>
            </a:r>
          </a:p>
          <a:p>
            <a:pPr>
              <a:lnSpc>
                <a:spcPct val="100000"/>
              </a:lnSpc>
              <a:spcBef>
                <a:spcPct val="20000"/>
              </a:spcBef>
            </a:pPr>
            <a:endParaRPr lang="en-US" dirty="0">
              <a:latin typeface="Courier New"/>
              <a:ea typeface="+mn-lt"/>
              <a:cs typeface="+mn-lt"/>
            </a:endParaRPr>
          </a:p>
          <a:p>
            <a:pPr>
              <a:lnSpc>
                <a:spcPct val="100000"/>
              </a:lnSpc>
              <a:spcBef>
                <a:spcPct val="20000"/>
              </a:spcBef>
            </a:pPr>
            <a:endParaRPr lang="de-CH" sz="1800" dirty="0">
              <a:solidFill>
                <a:srgbClr val="4F81BD"/>
              </a:solidFill>
              <a:ea typeface="+mn-lt"/>
              <a:cs typeface="+mn-lt"/>
            </a:endParaRPr>
          </a:p>
          <a:p>
            <a:pPr>
              <a:lnSpc>
                <a:spcPct val="100000"/>
              </a:lnSpc>
              <a:spcBef>
                <a:spcPts val="561"/>
              </a:spcBef>
            </a:pPr>
            <a:endParaRPr lang="en-US" dirty="0">
              <a:solidFill>
                <a:srgbClr val="000000"/>
              </a:solidFill>
              <a:latin typeface="Corbel"/>
              <a:cs typeface="Arial"/>
            </a:endParaRPr>
          </a:p>
        </p:txBody>
      </p:sp>
      <p:pic>
        <p:nvPicPr>
          <p:cNvPr id="4" name="Picture 3" descr="A computer screen with a black background&#10;&#10;Description automatically generated">
            <a:extLst>
              <a:ext uri="{FF2B5EF4-FFF2-40B4-BE49-F238E27FC236}">
                <a16:creationId xmlns:a16="http://schemas.microsoft.com/office/drawing/2014/main" id="{BB367628-5651-384D-BDEA-B716AC5FEDB9}"/>
              </a:ext>
            </a:extLst>
          </p:cNvPr>
          <p:cNvPicPr>
            <a:picLocks noChangeAspect="1"/>
          </p:cNvPicPr>
          <p:nvPr/>
        </p:nvPicPr>
        <p:blipFill>
          <a:blip r:embed="rId2"/>
          <a:stretch>
            <a:fillRect/>
          </a:stretch>
        </p:blipFill>
        <p:spPr>
          <a:xfrm>
            <a:off x="1015783" y="4352925"/>
            <a:ext cx="2997635" cy="204787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D9EEC9E4-2B89-A771-0C8E-8F1A2652AAB8}"/>
              </a:ext>
            </a:extLst>
          </p:cNvPr>
          <p:cNvPicPr>
            <a:picLocks noChangeAspect="1"/>
          </p:cNvPicPr>
          <p:nvPr/>
        </p:nvPicPr>
        <p:blipFill>
          <a:blip r:embed="rId3"/>
          <a:stretch>
            <a:fillRect/>
          </a:stretch>
        </p:blipFill>
        <p:spPr>
          <a:xfrm>
            <a:off x="6913142" y="4000500"/>
            <a:ext cx="3547316" cy="2667000"/>
          </a:xfrm>
          <a:prstGeom prst="rect">
            <a:avLst/>
          </a:prstGeom>
        </p:spPr>
      </p:pic>
    </p:spTree>
    <p:extLst>
      <p:ext uri="{BB962C8B-B14F-4D97-AF65-F5344CB8AC3E}">
        <p14:creationId xmlns:p14="http://schemas.microsoft.com/office/powerpoint/2010/main" val="34563345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0916-DA8F-A3EF-5F34-7CBFD8529136}"/>
              </a:ext>
            </a:extLst>
          </p:cNvPr>
          <p:cNvSpPr>
            <a:spLocks noGrp="1"/>
          </p:cNvSpPr>
          <p:nvPr>
            <p:ph type="title"/>
          </p:nvPr>
        </p:nvSpPr>
        <p:spPr/>
        <p:txBody>
          <a:bodyPr/>
          <a:lstStyle/>
          <a:p>
            <a:r>
              <a:rPr lang="en-GB" dirty="0">
                <a:ea typeface="Verdana"/>
                <a:cs typeface="Gill Sans"/>
              </a:rPr>
              <a:t>Format options</a:t>
            </a:r>
            <a:endParaRPr lang="en-GB" dirty="0"/>
          </a:p>
        </p:txBody>
      </p:sp>
      <p:sp>
        <p:nvSpPr>
          <p:cNvPr id="3" name="Text Placeholder 2">
            <a:extLst>
              <a:ext uri="{FF2B5EF4-FFF2-40B4-BE49-F238E27FC236}">
                <a16:creationId xmlns:a16="http://schemas.microsoft.com/office/drawing/2014/main" id="{D4522DBD-AC53-DBCE-58E6-282048E2E308}"/>
              </a:ext>
            </a:extLst>
          </p:cNvPr>
          <p:cNvSpPr>
            <a:spLocks noGrp="1"/>
          </p:cNvSpPr>
          <p:nvPr>
            <p:ph type="body" sz="quarter" idx="11"/>
          </p:nvPr>
        </p:nvSpPr>
        <p:spPr/>
        <p:txBody>
          <a:bodyPr vert="horz" lIns="91440" tIns="45720" rIns="91440" bIns="45720" rtlCol="0" anchor="t">
            <a:normAutofit/>
          </a:bodyPr>
          <a:lstStyle/>
          <a:p>
            <a:pPr marL="1270">
              <a:lnSpc>
                <a:spcPct val="100000"/>
              </a:lnSpc>
              <a:spcBef>
                <a:spcPts val="1417"/>
              </a:spcBef>
            </a:pPr>
            <a:r>
              <a:rPr lang="en-US" sz="2000" dirty="0">
                <a:ea typeface="+mn-lt"/>
                <a:cs typeface="+mn-lt"/>
              </a:rPr>
              <a:t>Most important optional arguments of </a:t>
            </a:r>
            <a:r>
              <a:rPr lang="en-US" sz="2000" dirty="0" err="1">
                <a:latin typeface="Courier New"/>
                <a:ea typeface="+mn-lt"/>
                <a:cs typeface="+mn-lt"/>
              </a:rPr>
              <a:t>read.table</a:t>
            </a:r>
            <a:r>
              <a:rPr lang="en-US" sz="2000" dirty="0">
                <a:latin typeface="Courier New"/>
                <a:ea typeface="+mn-lt"/>
                <a:cs typeface="+mn-lt"/>
              </a:rPr>
              <a:t>()</a:t>
            </a:r>
            <a:r>
              <a:rPr lang="en-US" sz="2000" dirty="0">
                <a:ea typeface="+mn-lt"/>
                <a:cs typeface="+mn-lt"/>
              </a:rPr>
              <a:t>, </a:t>
            </a:r>
            <a:r>
              <a:rPr lang="en-US" sz="2000" dirty="0">
                <a:latin typeface="Courier New"/>
                <a:ea typeface="+mn-lt"/>
                <a:cs typeface="+mn-lt"/>
              </a:rPr>
              <a:t>read.csv()</a:t>
            </a:r>
            <a:r>
              <a:rPr lang="en-US" sz="2000" dirty="0">
                <a:ea typeface="+mn-lt"/>
                <a:cs typeface="+mn-lt"/>
              </a:rPr>
              <a:t>, </a:t>
            </a:r>
            <a:r>
              <a:rPr lang="en-US" sz="2000" dirty="0" err="1">
                <a:latin typeface="Courier New"/>
                <a:ea typeface="+mn-lt"/>
                <a:cs typeface="+mn-lt"/>
              </a:rPr>
              <a:t>read.delim</a:t>
            </a:r>
            <a:r>
              <a:rPr lang="en-US" sz="2000" dirty="0">
                <a:latin typeface="Courier New"/>
                <a:ea typeface="+mn-lt"/>
                <a:cs typeface="+mn-lt"/>
              </a:rPr>
              <a:t>()</a:t>
            </a:r>
          </a:p>
          <a:p>
            <a:pPr marL="88900" indent="-180975">
              <a:lnSpc>
                <a:spcPct val="100000"/>
              </a:lnSpc>
              <a:spcBef>
                <a:spcPts val="400"/>
              </a:spcBef>
              <a:buFont typeface="Arial,Sans-Serif"/>
              <a:buChar char="•"/>
            </a:pPr>
            <a:r>
              <a:rPr lang="en-US" sz="2000" b="1" dirty="0">
                <a:latin typeface="Corbel"/>
                <a:ea typeface="Tahoma"/>
                <a:cs typeface="Arial"/>
              </a:rPr>
              <a:t>header</a:t>
            </a:r>
            <a:r>
              <a:rPr lang="en-US" sz="2000" dirty="0">
                <a:latin typeface="Corbel"/>
                <a:ea typeface="Tahoma"/>
                <a:cs typeface="Arial"/>
              </a:rPr>
              <a:t> (TRUE/FALSE): specifies whether the first line contains column names </a:t>
            </a:r>
            <a:endParaRPr lang="en-US" sz="2000">
              <a:latin typeface="Corbel"/>
            </a:endParaRPr>
          </a:p>
          <a:p>
            <a:pPr marL="447675" lvl="1" indent="-180975">
              <a:lnSpc>
                <a:spcPct val="100000"/>
              </a:lnSpc>
              <a:spcBef>
                <a:spcPts val="400"/>
              </a:spcBef>
              <a:buFont typeface="Arial,Sans-Serif"/>
              <a:buChar char="•"/>
            </a:pPr>
            <a:r>
              <a:rPr lang="en-US" sz="2000">
                <a:latin typeface="Corbel"/>
                <a:ea typeface="Tahoma"/>
                <a:cs typeface="Arial"/>
              </a:rPr>
              <a:t>Default</a:t>
            </a:r>
            <a:r>
              <a:rPr lang="en-US" sz="2000">
                <a:ea typeface="+mn-lt"/>
                <a:cs typeface="+mn-lt"/>
              </a:rPr>
              <a:t> in </a:t>
            </a:r>
            <a:r>
              <a:rPr lang="en-US" sz="2000" err="1">
                <a:latin typeface="Courier New"/>
                <a:ea typeface="+mn-lt"/>
                <a:cs typeface="+mn-lt"/>
              </a:rPr>
              <a:t>read.table</a:t>
            </a:r>
            <a:r>
              <a:rPr lang="en-US" sz="2000">
                <a:latin typeface="Courier New"/>
                <a:ea typeface="+mn-lt"/>
                <a:cs typeface="+mn-lt"/>
              </a:rPr>
              <a:t>()</a:t>
            </a:r>
            <a:r>
              <a:rPr lang="en-US" sz="2000">
                <a:ea typeface="+mn-lt"/>
                <a:cs typeface="+mn-lt"/>
              </a:rPr>
              <a:t> is FALSE. </a:t>
            </a:r>
            <a:endParaRPr lang="en-US" sz="2000"/>
          </a:p>
          <a:p>
            <a:pPr marL="447675" lvl="1" indent="-180975">
              <a:lnSpc>
                <a:spcPct val="100000"/>
              </a:lnSpc>
              <a:spcBef>
                <a:spcPts val="400"/>
              </a:spcBef>
              <a:buFont typeface="Arial,Sans-Serif"/>
              <a:buChar char="•"/>
            </a:pPr>
            <a:r>
              <a:rPr lang="en-US" sz="2000">
                <a:ea typeface="+mn-lt"/>
                <a:cs typeface="+mn-lt"/>
              </a:rPr>
              <a:t>Default in </a:t>
            </a:r>
            <a:r>
              <a:rPr lang="en-US" sz="2000">
                <a:latin typeface="Courier New"/>
                <a:ea typeface="+mn-lt"/>
                <a:cs typeface="+mn-lt"/>
              </a:rPr>
              <a:t>read.csv()</a:t>
            </a:r>
            <a:r>
              <a:rPr lang="en-US" sz="2000">
                <a:ea typeface="+mn-lt"/>
                <a:cs typeface="+mn-lt"/>
              </a:rPr>
              <a:t> and </a:t>
            </a:r>
            <a:r>
              <a:rPr lang="en-US" sz="2000" err="1">
                <a:latin typeface="Courier New"/>
                <a:ea typeface="+mn-lt"/>
                <a:cs typeface="+mn-lt"/>
              </a:rPr>
              <a:t>read.delim</a:t>
            </a:r>
            <a:r>
              <a:rPr lang="en-US" sz="2000">
                <a:latin typeface="Courier New"/>
                <a:ea typeface="+mn-lt"/>
                <a:cs typeface="+mn-lt"/>
              </a:rPr>
              <a:t>()</a:t>
            </a:r>
            <a:r>
              <a:rPr lang="en-US" sz="2000">
                <a:ea typeface="+mn-lt"/>
                <a:cs typeface="+mn-lt"/>
              </a:rPr>
              <a:t> is TRUE.</a:t>
            </a:r>
            <a:endParaRPr lang="en-US" sz="2000"/>
          </a:p>
          <a:p>
            <a:pPr>
              <a:lnSpc>
                <a:spcPct val="100000"/>
              </a:lnSpc>
              <a:spcBef>
                <a:spcPts val="1134"/>
              </a:spcBef>
            </a:pPr>
            <a:endParaRPr lang="en-US" sz="2000" dirty="0">
              <a:latin typeface="Corbel"/>
              <a:cs typeface="Arial"/>
            </a:endParaRPr>
          </a:p>
          <a:p>
            <a:pPr marL="90170" indent="-180975">
              <a:lnSpc>
                <a:spcPct val="100000"/>
              </a:lnSpc>
              <a:spcBef>
                <a:spcPts val="400"/>
              </a:spcBef>
              <a:buFont typeface="Arial,Sans-Serif"/>
              <a:buChar char="•"/>
            </a:pPr>
            <a:r>
              <a:rPr lang="en-US" sz="2000" b="1" dirty="0" err="1">
                <a:latin typeface="Corbel"/>
                <a:ea typeface="Tahoma"/>
                <a:cs typeface="Arial"/>
              </a:rPr>
              <a:t>sep</a:t>
            </a:r>
            <a:r>
              <a:rPr lang="en-US" sz="2000" b="1" dirty="0">
                <a:latin typeface="Corbel"/>
                <a:ea typeface="Tahoma"/>
                <a:cs typeface="Arial"/>
              </a:rPr>
              <a:t>:</a:t>
            </a:r>
            <a:r>
              <a:rPr lang="en-US" sz="2000" dirty="0">
                <a:latin typeface="Corbel"/>
                <a:ea typeface="Tahoma"/>
                <a:cs typeface="Arial"/>
              </a:rPr>
              <a:t> specifies the field separator character (e.g. "," or tab "\t"). </a:t>
            </a:r>
            <a:endParaRPr lang="en-US" sz="2000" dirty="0">
              <a:ea typeface="Tahoma"/>
              <a:cs typeface="Arial"/>
            </a:endParaRPr>
          </a:p>
          <a:p>
            <a:pPr marL="448945" lvl="1" indent="-180975">
              <a:lnSpc>
                <a:spcPct val="100000"/>
              </a:lnSpc>
              <a:spcBef>
                <a:spcPts val="400"/>
              </a:spcBef>
              <a:buFont typeface="Arial,Sans-Serif"/>
              <a:buChar char="•"/>
            </a:pPr>
            <a:r>
              <a:rPr lang="en-US" sz="2000">
                <a:ea typeface="+mn-lt"/>
                <a:cs typeface="+mn-lt"/>
              </a:rPr>
              <a:t>Default in </a:t>
            </a:r>
            <a:r>
              <a:rPr lang="en-US" sz="2000" err="1">
                <a:latin typeface="Courier New"/>
                <a:ea typeface="+mn-lt"/>
                <a:cs typeface="+mn-lt"/>
              </a:rPr>
              <a:t>read.table</a:t>
            </a:r>
            <a:r>
              <a:rPr lang="en-US" sz="2000">
                <a:latin typeface="Courier New"/>
                <a:ea typeface="+mn-lt"/>
                <a:cs typeface="+mn-lt"/>
              </a:rPr>
              <a:t>()</a:t>
            </a:r>
            <a:r>
              <a:rPr lang="en-US" sz="2000">
                <a:ea typeface="+mn-lt"/>
                <a:cs typeface="+mn-lt"/>
              </a:rPr>
              <a:t> is any white space characters (space, tab, newline and carriage return). </a:t>
            </a:r>
            <a:endParaRPr lang="en-US"/>
          </a:p>
          <a:p>
            <a:pPr marL="448945" lvl="1" indent="-180975">
              <a:lnSpc>
                <a:spcPct val="100000"/>
              </a:lnSpc>
              <a:spcBef>
                <a:spcPts val="400"/>
              </a:spcBef>
              <a:buFont typeface="Arial,Sans-Serif"/>
              <a:buChar char="•"/>
            </a:pPr>
            <a:r>
              <a:rPr lang="en-US" sz="2000">
                <a:ea typeface="+mn-lt"/>
                <a:cs typeface="+mn-lt"/>
              </a:rPr>
              <a:t>Default in </a:t>
            </a:r>
            <a:r>
              <a:rPr lang="en-US" sz="2000">
                <a:latin typeface="Courier New"/>
                <a:ea typeface="+mn-lt"/>
                <a:cs typeface="+mn-lt"/>
              </a:rPr>
              <a:t>read.csv()</a:t>
            </a:r>
            <a:r>
              <a:rPr lang="en-US" sz="2000">
                <a:ea typeface="+mn-lt"/>
                <a:cs typeface="+mn-lt"/>
              </a:rPr>
              <a:t> is comma. </a:t>
            </a:r>
            <a:endParaRPr lang="en-US"/>
          </a:p>
          <a:p>
            <a:pPr marL="448945" lvl="1" indent="-180975">
              <a:lnSpc>
                <a:spcPct val="100000"/>
              </a:lnSpc>
              <a:spcBef>
                <a:spcPts val="400"/>
              </a:spcBef>
              <a:buFont typeface="Arial,Sans-Serif"/>
              <a:buChar char="•"/>
            </a:pPr>
            <a:r>
              <a:rPr lang="en-US" sz="2000">
                <a:ea typeface="+mn-lt"/>
                <a:cs typeface="+mn-lt"/>
              </a:rPr>
              <a:t>Default in</a:t>
            </a:r>
            <a:r>
              <a:rPr lang="en-US" sz="2000">
                <a:latin typeface="Corbel"/>
                <a:ea typeface="+mn-lt"/>
                <a:cs typeface="+mn-lt"/>
              </a:rPr>
              <a:t> </a:t>
            </a:r>
            <a:r>
              <a:rPr lang="en-US" sz="2000" err="1">
                <a:latin typeface="Courier New"/>
                <a:ea typeface="+mn-lt"/>
                <a:cs typeface="+mn-lt"/>
              </a:rPr>
              <a:t>read.delim</a:t>
            </a:r>
            <a:r>
              <a:rPr lang="en-US" sz="2000">
                <a:latin typeface="Courier New"/>
                <a:ea typeface="+mn-lt"/>
                <a:cs typeface="+mn-lt"/>
              </a:rPr>
              <a:t>()</a:t>
            </a:r>
            <a:r>
              <a:rPr lang="en-US" sz="2000">
                <a:ea typeface="+mn-lt"/>
                <a:cs typeface="+mn-lt"/>
              </a:rPr>
              <a:t> is tab.</a:t>
            </a:r>
            <a:endParaRPr lang="en-US"/>
          </a:p>
          <a:p>
            <a:pPr marL="631190">
              <a:lnSpc>
                <a:spcPct val="100000"/>
              </a:lnSpc>
              <a:spcBef>
                <a:spcPts val="400"/>
              </a:spcBef>
            </a:pPr>
            <a:endParaRPr lang="en-US" sz="2000" dirty="0">
              <a:latin typeface="Corbel"/>
              <a:cs typeface="Arial"/>
            </a:endParaRPr>
          </a:p>
          <a:p>
            <a:endParaRPr lang="en-GB" dirty="0"/>
          </a:p>
        </p:txBody>
      </p:sp>
      <p:pic>
        <p:nvPicPr>
          <p:cNvPr id="5" name="Image 20" descr="A red and black logo&#10;&#10;Description automatically generated">
            <a:extLst>
              <a:ext uri="{FF2B5EF4-FFF2-40B4-BE49-F238E27FC236}">
                <a16:creationId xmlns:a16="http://schemas.microsoft.com/office/drawing/2014/main" id="{109527D5-28A7-C3F1-2C43-8CF869CE821B}"/>
              </a:ext>
            </a:extLst>
          </p:cNvPr>
          <p:cNvPicPr>
            <a:picLocks noChangeAspect="1"/>
          </p:cNvPicPr>
          <p:nvPr/>
        </p:nvPicPr>
        <p:blipFill>
          <a:blip r:embed="rId2"/>
          <a:stretch>
            <a:fillRect/>
          </a:stretch>
        </p:blipFill>
        <p:spPr>
          <a:xfrm>
            <a:off x="635903" y="5660603"/>
            <a:ext cx="1067033" cy="823140"/>
          </a:xfrm>
          <a:prstGeom prst="rect">
            <a:avLst/>
          </a:prstGeom>
        </p:spPr>
      </p:pic>
      <p:sp>
        <p:nvSpPr>
          <p:cNvPr id="7" name="TextBox 6">
            <a:extLst>
              <a:ext uri="{FF2B5EF4-FFF2-40B4-BE49-F238E27FC236}">
                <a16:creationId xmlns:a16="http://schemas.microsoft.com/office/drawing/2014/main" id="{A1097BAF-8BEC-D521-4924-D574F848025C}"/>
              </a:ext>
            </a:extLst>
          </p:cNvPr>
          <p:cNvSpPr txBox="1"/>
          <p:nvPr/>
        </p:nvSpPr>
        <p:spPr>
          <a:xfrm>
            <a:off x="1704975" y="5848350"/>
            <a:ext cx="92297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t>When in doubt, use help(</a:t>
            </a:r>
            <a:r>
              <a:rPr lang="en-GB" sz="2400" b="1" dirty="0" err="1"/>
              <a:t>read.table</a:t>
            </a:r>
            <a:r>
              <a:rPr lang="en-GB" sz="2400" b="1" dirty="0"/>
              <a:t>)</a:t>
            </a:r>
            <a:endParaRPr lang="en-US" dirty="0"/>
          </a:p>
        </p:txBody>
      </p:sp>
    </p:spTree>
    <p:extLst>
      <p:ext uri="{BB962C8B-B14F-4D97-AF65-F5344CB8AC3E}">
        <p14:creationId xmlns:p14="http://schemas.microsoft.com/office/powerpoint/2010/main" val="18859515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E737-1D05-FD7D-5773-4367B7EBC3EA}"/>
              </a:ext>
            </a:extLst>
          </p:cNvPr>
          <p:cNvSpPr>
            <a:spLocks noGrp="1"/>
          </p:cNvSpPr>
          <p:nvPr>
            <p:ph type="title"/>
          </p:nvPr>
        </p:nvSpPr>
        <p:spPr/>
        <p:txBody>
          <a:bodyPr/>
          <a:lstStyle/>
          <a:p>
            <a:r>
              <a:rPr lang="en-GB" dirty="0">
                <a:ea typeface="Verdana"/>
                <a:cs typeface="Gill Sans"/>
              </a:rPr>
              <a:t>Importing snp.csv</a:t>
            </a:r>
            <a:endParaRPr lang="en-GB" dirty="0"/>
          </a:p>
        </p:txBody>
      </p:sp>
      <p:pic>
        <p:nvPicPr>
          <p:cNvPr id="4" name="Picture 3" descr="Capture d’écran 2016-03-07 à 18.22.58.png">
            <a:extLst>
              <a:ext uri="{FF2B5EF4-FFF2-40B4-BE49-F238E27FC236}">
                <a16:creationId xmlns:a16="http://schemas.microsoft.com/office/drawing/2014/main" id="{6256913A-572C-AEE1-E62B-A8689D60FA99}"/>
              </a:ext>
            </a:extLst>
          </p:cNvPr>
          <p:cNvPicPr>
            <a:picLocks noChangeAspect="1"/>
          </p:cNvPicPr>
          <p:nvPr/>
        </p:nvPicPr>
        <p:blipFill>
          <a:blip r:embed="rId2"/>
          <a:stretch>
            <a:fillRect/>
          </a:stretch>
        </p:blipFill>
        <p:spPr>
          <a:xfrm>
            <a:off x="609600" y="1119188"/>
            <a:ext cx="5162550" cy="5191125"/>
          </a:xfrm>
          <a:prstGeom prst="rect">
            <a:avLst/>
          </a:prstGeom>
        </p:spPr>
      </p:pic>
      <p:sp>
        <p:nvSpPr>
          <p:cNvPr id="3" name="Text Placeholder 2">
            <a:extLst>
              <a:ext uri="{FF2B5EF4-FFF2-40B4-BE49-F238E27FC236}">
                <a16:creationId xmlns:a16="http://schemas.microsoft.com/office/drawing/2014/main" id="{C104B4B8-E808-2965-6000-3D2059CDACB5}"/>
              </a:ext>
            </a:extLst>
          </p:cNvPr>
          <p:cNvSpPr>
            <a:spLocks noGrp="1"/>
          </p:cNvSpPr>
          <p:nvPr>
            <p:ph type="body" sz="quarter" idx="11"/>
          </p:nvPr>
        </p:nvSpPr>
        <p:spPr>
          <a:xfrm>
            <a:off x="4038600" y="1819275"/>
            <a:ext cx="7315200" cy="4351338"/>
          </a:xfrm>
        </p:spPr>
        <p:txBody>
          <a:bodyPr vert="horz" lIns="91440" tIns="45720" rIns="91440" bIns="45720" rtlCol="0" anchor="t">
            <a:normAutofit/>
          </a:bodyPr>
          <a:lstStyle/>
          <a:p>
            <a:pPr>
              <a:lnSpc>
                <a:spcPct val="100000"/>
              </a:lnSpc>
              <a:spcBef>
                <a:spcPct val="20000"/>
              </a:spcBef>
            </a:pPr>
            <a:r>
              <a:rPr lang="pt-BR" sz="2000" dirty="0">
                <a:latin typeface="Corbel"/>
                <a:ea typeface="Tahoma"/>
                <a:cs typeface="Arial"/>
              </a:rPr>
              <a:t>Use </a:t>
            </a:r>
            <a:r>
              <a:rPr lang="pt-BR" sz="2000" err="1">
                <a:latin typeface="Corbel"/>
                <a:ea typeface="Tahoma"/>
                <a:cs typeface="Arial"/>
              </a:rPr>
              <a:t>read.table</a:t>
            </a:r>
            <a:r>
              <a:rPr lang="pt-BR" sz="2000" dirty="0">
                <a:latin typeface="Corbel"/>
                <a:ea typeface="Tahoma"/>
                <a:cs typeface="Arial"/>
              </a:rPr>
              <a:t>()</a:t>
            </a:r>
            <a:endParaRPr lang="en-US" sz="2000">
              <a:latin typeface="Courier New"/>
              <a:ea typeface="Tahoma"/>
              <a:cs typeface="Arial"/>
            </a:endParaRPr>
          </a:p>
          <a:p>
            <a:pPr>
              <a:lnSpc>
                <a:spcPct val="100000"/>
              </a:lnSpc>
              <a:spcBef>
                <a:spcPct val="20000"/>
              </a:spcBef>
            </a:pPr>
            <a:r>
              <a:rPr lang="en-US" sz="2000" err="1">
                <a:latin typeface="Courier New"/>
                <a:ea typeface="+mn-lt"/>
                <a:cs typeface="+mn-lt"/>
              </a:rPr>
              <a:t>snps</a:t>
            </a:r>
            <a:r>
              <a:rPr lang="en-US" sz="2000" dirty="0">
                <a:latin typeface="Courier New"/>
                <a:ea typeface="+mn-lt"/>
                <a:cs typeface="+mn-lt"/>
              </a:rPr>
              <a:t> &lt;- </a:t>
            </a:r>
            <a:r>
              <a:rPr lang="en-US" sz="2000" err="1">
                <a:latin typeface="Courier New"/>
                <a:ea typeface="+mn-lt"/>
                <a:cs typeface="+mn-lt"/>
              </a:rPr>
              <a:t>read.table</a:t>
            </a:r>
            <a:r>
              <a:rPr lang="en-US" sz="2000" dirty="0">
                <a:latin typeface="Courier New"/>
                <a:ea typeface="+mn-lt"/>
                <a:cs typeface="+mn-lt"/>
              </a:rPr>
              <a:t>("</a:t>
            </a:r>
            <a:r>
              <a:rPr lang="en-US" sz="2000" err="1">
                <a:solidFill>
                  <a:srgbClr val="000000"/>
                </a:solidFill>
                <a:latin typeface="Courier New"/>
                <a:ea typeface="+mn-lt"/>
                <a:cs typeface="+mn-lt"/>
              </a:rPr>
              <a:t>course_dataset</a:t>
            </a:r>
            <a:r>
              <a:rPr lang="en-US" sz="2000" dirty="0">
                <a:solidFill>
                  <a:srgbClr val="000000"/>
                </a:solidFill>
                <a:latin typeface="Courier New"/>
                <a:ea typeface="+mn-lt"/>
                <a:cs typeface="+mn-lt"/>
              </a:rPr>
              <a:t>/</a:t>
            </a:r>
            <a:r>
              <a:rPr lang="en-US" sz="2000" dirty="0">
                <a:latin typeface="Courier New"/>
                <a:ea typeface="+mn-lt"/>
                <a:cs typeface="+mn-lt"/>
              </a:rPr>
              <a:t>snp.csv", </a:t>
            </a:r>
          </a:p>
          <a:p>
            <a:pPr>
              <a:lnSpc>
                <a:spcPct val="100000"/>
              </a:lnSpc>
              <a:spcBef>
                <a:spcPct val="20000"/>
              </a:spcBef>
            </a:pPr>
            <a:r>
              <a:rPr lang="en-US" sz="2000" dirty="0">
                <a:latin typeface="Courier New"/>
                <a:ea typeface="+mn-lt"/>
                <a:cs typeface="+mn-lt"/>
              </a:rPr>
              <a:t>                   header=TRUE, </a:t>
            </a:r>
            <a:r>
              <a:rPr lang="en-US" sz="2000" dirty="0" err="1">
                <a:latin typeface="Courier New"/>
                <a:ea typeface="+mn-lt"/>
                <a:cs typeface="+mn-lt"/>
              </a:rPr>
              <a:t>sep</a:t>
            </a:r>
            <a:r>
              <a:rPr lang="en-US" sz="2000" dirty="0">
                <a:latin typeface="Courier New"/>
                <a:ea typeface="+mn-lt"/>
                <a:cs typeface="+mn-lt"/>
              </a:rPr>
              <a:t>=",") </a:t>
            </a:r>
            <a:endParaRPr lang="en-US"/>
          </a:p>
          <a:p>
            <a:pPr>
              <a:lnSpc>
                <a:spcPct val="100000"/>
              </a:lnSpc>
              <a:spcBef>
                <a:spcPct val="20000"/>
              </a:spcBef>
            </a:pPr>
            <a:r>
              <a:rPr lang="en-US" sz="2000" b="1" dirty="0">
                <a:solidFill>
                  <a:schemeClr val="accent4"/>
                </a:solidFill>
                <a:latin typeface="Courier New"/>
                <a:ea typeface="+mn-lt"/>
                <a:cs typeface="+mn-lt"/>
              </a:rPr>
              <a:t># we need to supply some arguments</a:t>
            </a:r>
            <a:endParaRPr lang="en-US" b="1" dirty="0">
              <a:solidFill>
                <a:schemeClr val="accent4"/>
              </a:solidFill>
              <a:latin typeface="Courier New"/>
            </a:endParaRPr>
          </a:p>
          <a:p>
            <a:pPr>
              <a:lnSpc>
                <a:spcPct val="100000"/>
              </a:lnSpc>
              <a:spcBef>
                <a:spcPct val="20000"/>
              </a:spcBef>
            </a:pPr>
            <a:endParaRPr lang="en-US" sz="2000" dirty="0">
              <a:ea typeface="+mn-lt"/>
              <a:cs typeface="+mn-lt"/>
            </a:endParaRPr>
          </a:p>
          <a:p>
            <a:pPr>
              <a:lnSpc>
                <a:spcPct val="100000"/>
              </a:lnSpc>
              <a:spcBef>
                <a:spcPct val="20000"/>
              </a:spcBef>
            </a:pPr>
            <a:r>
              <a:rPr lang="en-US" sz="2000" dirty="0">
                <a:latin typeface="Corbel"/>
                <a:ea typeface="Tahoma"/>
                <a:cs typeface="Arial"/>
              </a:rPr>
              <a:t>Use read.csv()</a:t>
            </a:r>
          </a:p>
          <a:p>
            <a:pPr>
              <a:lnSpc>
                <a:spcPct val="100000"/>
              </a:lnSpc>
              <a:spcBef>
                <a:spcPct val="20000"/>
              </a:spcBef>
            </a:pPr>
            <a:r>
              <a:rPr lang="en-US" sz="2000" dirty="0" err="1">
                <a:latin typeface="Courier New"/>
                <a:ea typeface="+mn-lt"/>
                <a:cs typeface="+mn-lt"/>
              </a:rPr>
              <a:t>snps</a:t>
            </a:r>
            <a:r>
              <a:rPr lang="en-US" sz="2000" dirty="0">
                <a:latin typeface="Courier New"/>
                <a:ea typeface="+mn-lt"/>
                <a:cs typeface="+mn-lt"/>
              </a:rPr>
              <a:t> &lt;- read.csv("</a:t>
            </a:r>
            <a:r>
              <a:rPr lang="en-US" sz="2000" dirty="0" err="1">
                <a:solidFill>
                  <a:srgbClr val="000000"/>
                </a:solidFill>
                <a:latin typeface="Courier New"/>
                <a:ea typeface="+mn-lt"/>
                <a:cs typeface="Courier New"/>
              </a:rPr>
              <a:t>course_dataset</a:t>
            </a:r>
            <a:r>
              <a:rPr lang="en-US" sz="2000" dirty="0">
                <a:solidFill>
                  <a:srgbClr val="000000"/>
                </a:solidFill>
                <a:latin typeface="Courier New"/>
                <a:ea typeface="+mn-lt"/>
                <a:cs typeface="Courier New"/>
              </a:rPr>
              <a:t>/</a:t>
            </a:r>
            <a:r>
              <a:rPr lang="en-US" sz="2000" dirty="0">
                <a:latin typeface="Courier New"/>
                <a:ea typeface="+mn-lt"/>
                <a:cs typeface="+mn-lt"/>
              </a:rPr>
              <a:t>snp.csv") </a:t>
            </a:r>
          </a:p>
          <a:p>
            <a:pPr>
              <a:lnSpc>
                <a:spcPct val="100000"/>
              </a:lnSpc>
              <a:spcBef>
                <a:spcPct val="20000"/>
              </a:spcBef>
            </a:pPr>
            <a:r>
              <a:rPr lang="en-US" sz="2000" b="1" dirty="0">
                <a:solidFill>
                  <a:schemeClr val="accent4"/>
                </a:solidFill>
                <a:latin typeface="Courier New"/>
                <a:ea typeface="+mn-lt"/>
                <a:cs typeface="+mn-lt"/>
              </a:rPr>
              <a:t># arguments can be omitted since defaults are adapted to .csv</a:t>
            </a:r>
            <a:endParaRPr lang="en-US" b="1">
              <a:solidFill>
                <a:schemeClr val="accent4"/>
              </a:solidFill>
              <a:latin typeface="Courier New"/>
            </a:endParaRPr>
          </a:p>
          <a:p>
            <a:endParaRPr lang="en-GB" dirty="0"/>
          </a:p>
        </p:txBody>
      </p:sp>
    </p:spTree>
    <p:extLst>
      <p:ext uri="{BB962C8B-B14F-4D97-AF65-F5344CB8AC3E}">
        <p14:creationId xmlns:p14="http://schemas.microsoft.com/office/powerpoint/2010/main" val="2261991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B87-371E-5DAA-FBD3-D836ACEE3AF0}"/>
              </a:ext>
            </a:extLst>
          </p:cNvPr>
          <p:cNvSpPr>
            <a:spLocks noGrp="1"/>
          </p:cNvSpPr>
          <p:nvPr>
            <p:ph type="title"/>
          </p:nvPr>
        </p:nvSpPr>
        <p:spPr/>
        <p:txBody>
          <a:bodyPr/>
          <a:lstStyle/>
          <a:p>
            <a:r>
              <a:rPr lang="en-GB" dirty="0">
                <a:ea typeface="Verdana"/>
                <a:cs typeface="Gill Sans"/>
              </a:rPr>
              <a:t>Checking the imported data (I)</a:t>
            </a:r>
            <a:endParaRPr lang="en-US" dirty="0"/>
          </a:p>
        </p:txBody>
      </p:sp>
      <p:sp>
        <p:nvSpPr>
          <p:cNvPr id="3" name="Text Placeholder 2">
            <a:extLst>
              <a:ext uri="{FF2B5EF4-FFF2-40B4-BE49-F238E27FC236}">
                <a16:creationId xmlns:a16="http://schemas.microsoft.com/office/drawing/2014/main" id="{F857038E-01F6-3555-8878-BAD4D9D33958}"/>
              </a:ext>
            </a:extLst>
          </p:cNvPr>
          <p:cNvSpPr>
            <a:spLocks noGrp="1"/>
          </p:cNvSpPr>
          <p:nvPr>
            <p:ph type="body" sz="quarter" idx="11"/>
          </p:nvPr>
        </p:nvSpPr>
        <p:spPr>
          <a:xfrm>
            <a:off x="838200" y="1104900"/>
            <a:ext cx="10515600" cy="4999038"/>
          </a:xfrm>
        </p:spPr>
        <p:txBody>
          <a:bodyPr vert="horz" lIns="91440" tIns="45720" rIns="91440" bIns="45720" rtlCol="0" anchor="t">
            <a:normAutofit fontScale="92500" lnSpcReduction="20000"/>
          </a:bodyPr>
          <a:lstStyle/>
          <a:p>
            <a:pPr>
              <a:lnSpc>
                <a:spcPct val="100000"/>
              </a:lnSpc>
              <a:spcBef>
                <a:spcPts val="0"/>
              </a:spcBef>
            </a:pPr>
            <a:r>
              <a:rPr lang="en-US" dirty="0">
                <a:ea typeface="+mn-lt"/>
                <a:cs typeface="+mn-lt"/>
              </a:rPr>
              <a:t>It is very important to check that the data  was correctly imported</a:t>
            </a:r>
            <a:r>
              <a:rPr lang="en-US" dirty="0">
                <a:solidFill>
                  <a:srgbClr val="1E2232"/>
                </a:solidFill>
                <a:ea typeface="+mn-lt"/>
                <a:cs typeface="+mn-lt"/>
              </a:rPr>
              <a:t>.</a:t>
            </a:r>
            <a:endParaRPr lang="pt-BR" sz="2000" dirty="0">
              <a:solidFill>
                <a:srgbClr val="4F6228"/>
              </a:solidFill>
              <a:ea typeface="+mn-lt"/>
              <a:cs typeface="+mn-lt"/>
            </a:endParaRPr>
          </a:p>
          <a:p>
            <a:pPr>
              <a:lnSpc>
                <a:spcPct val="100000"/>
              </a:lnSpc>
              <a:spcBef>
                <a:spcPts val="0"/>
              </a:spcBef>
            </a:pPr>
            <a:endParaRPr lang="pt-BR" sz="2000" dirty="0">
              <a:solidFill>
                <a:srgbClr val="4F81BD"/>
              </a:solidFill>
              <a:ea typeface="+mn-lt"/>
              <a:cs typeface="+mn-lt"/>
            </a:endParaRPr>
          </a:p>
          <a:p>
            <a:pPr>
              <a:lnSpc>
                <a:spcPct val="100000"/>
              </a:lnSpc>
              <a:spcBef>
                <a:spcPts val="0"/>
              </a:spcBef>
            </a:pPr>
            <a:r>
              <a:rPr lang="pt-BR" sz="2000" dirty="0" err="1">
                <a:latin typeface="Courier New"/>
                <a:ea typeface="+mn-lt"/>
                <a:cs typeface="+mn-lt"/>
              </a:rPr>
              <a:t>head</a:t>
            </a:r>
            <a:r>
              <a:rPr lang="pt-BR" sz="2000" dirty="0">
                <a:latin typeface="Courier New"/>
                <a:ea typeface="+mn-lt"/>
                <a:cs typeface="+mn-lt"/>
              </a:rPr>
              <a:t>(</a:t>
            </a:r>
            <a:r>
              <a:rPr lang="pt-BR" sz="2000" dirty="0" err="1">
                <a:latin typeface="Courier New"/>
                <a:ea typeface="+mn-lt"/>
                <a:cs typeface="+mn-lt"/>
              </a:rPr>
              <a:t>snps</a:t>
            </a:r>
            <a:r>
              <a:rPr lang="pt-BR" sz="2000" dirty="0">
                <a:latin typeface="Courier New"/>
                <a:ea typeface="+mn-lt"/>
                <a:cs typeface="+mn-lt"/>
              </a:rPr>
              <a:t>) </a:t>
            </a:r>
            <a:r>
              <a:rPr lang="pt-BR" sz="2000" b="1" dirty="0">
                <a:solidFill>
                  <a:schemeClr val="accent4"/>
                </a:solidFill>
                <a:latin typeface="Courier New"/>
                <a:ea typeface="+mn-lt"/>
                <a:cs typeface="+mn-lt"/>
              </a:rPr>
              <a:t># shows </a:t>
            </a:r>
            <a:r>
              <a:rPr lang="pt-BR" sz="2000" b="1" dirty="0" err="1">
                <a:solidFill>
                  <a:schemeClr val="accent4"/>
                </a:solidFill>
                <a:latin typeface="Courier New"/>
                <a:ea typeface="+mn-lt"/>
                <a:cs typeface="+mn-lt"/>
              </a:rPr>
              <a:t>first</a:t>
            </a:r>
            <a:r>
              <a:rPr lang="pt-BR" sz="2000" b="1" dirty="0">
                <a:solidFill>
                  <a:schemeClr val="accent4"/>
                </a:solidFill>
                <a:latin typeface="Courier New"/>
                <a:ea typeface="+mn-lt"/>
                <a:cs typeface="+mn-lt"/>
              </a:rPr>
              <a:t> 6 </a:t>
            </a:r>
            <a:r>
              <a:rPr lang="pt-BR" sz="2000" b="1" dirty="0" err="1">
                <a:solidFill>
                  <a:schemeClr val="accent4"/>
                </a:solidFill>
                <a:latin typeface="Courier New"/>
                <a:ea typeface="+mn-lt"/>
                <a:cs typeface="+mn-lt"/>
              </a:rPr>
              <a:t>rows</a:t>
            </a:r>
            <a:r>
              <a:rPr lang="pt-BR" sz="2000" b="1" dirty="0">
                <a:solidFill>
                  <a:schemeClr val="accent4"/>
                </a:solidFill>
                <a:latin typeface="Courier New"/>
                <a:ea typeface="+mn-lt"/>
                <a:cs typeface="+mn-lt"/>
              </a:rPr>
              <a:t> (</a:t>
            </a:r>
            <a:r>
              <a:rPr lang="fr-FR" sz="2000" b="1" dirty="0" err="1">
                <a:solidFill>
                  <a:schemeClr val="accent4"/>
                </a:solidFill>
                <a:latin typeface="Courier New"/>
                <a:ea typeface="+mn-lt"/>
                <a:cs typeface="+mn-lt"/>
              </a:rPr>
              <a:t>tail</a:t>
            </a:r>
            <a:r>
              <a:rPr lang="fr-FR" sz="2000" b="1" dirty="0">
                <a:solidFill>
                  <a:schemeClr val="accent4"/>
                </a:solidFill>
                <a:latin typeface="Courier New"/>
                <a:ea typeface="+mn-lt"/>
                <a:cs typeface="+mn-lt"/>
              </a:rPr>
              <a:t>(</a:t>
            </a:r>
            <a:r>
              <a:rPr lang="fr-FR" sz="2000" b="1" dirty="0" err="1">
                <a:solidFill>
                  <a:schemeClr val="accent4"/>
                </a:solidFill>
                <a:latin typeface="Courier New"/>
                <a:ea typeface="+mn-lt"/>
                <a:cs typeface="+mn-lt"/>
              </a:rPr>
              <a:t>snps</a:t>
            </a:r>
            <a:r>
              <a:rPr lang="fr-FR" sz="2000" b="1" dirty="0">
                <a:solidFill>
                  <a:schemeClr val="accent4"/>
                </a:solidFill>
                <a:latin typeface="Courier New"/>
                <a:ea typeface="+mn-lt"/>
                <a:cs typeface="+mn-lt"/>
              </a:rPr>
              <a:t>) - shows last 6 </a:t>
            </a:r>
            <a:r>
              <a:rPr lang="fr-FR" sz="2000" b="1" dirty="0" err="1">
                <a:solidFill>
                  <a:schemeClr val="accent4"/>
                </a:solidFill>
                <a:latin typeface="Courier New"/>
                <a:ea typeface="+mn-lt"/>
                <a:cs typeface="+mn-lt"/>
              </a:rPr>
              <a:t>rows</a:t>
            </a:r>
            <a:r>
              <a:rPr lang="fr-FR" sz="2000" b="1" dirty="0">
                <a:solidFill>
                  <a:schemeClr val="accent4"/>
                </a:solidFill>
                <a:latin typeface="Courier New"/>
                <a:ea typeface="+mn-lt"/>
                <a:cs typeface="+mn-lt"/>
              </a:rPr>
              <a:t>)</a:t>
            </a:r>
            <a:endParaRPr lang="pt-BR" sz="2000" b="1" dirty="0">
              <a:solidFill>
                <a:schemeClr val="accent4"/>
              </a:solidFill>
              <a:latin typeface="Courier New"/>
              <a:ea typeface="+mn-lt"/>
              <a:cs typeface="+mn-lt"/>
            </a:endParaRPr>
          </a:p>
          <a:p>
            <a:pPr>
              <a:lnSpc>
                <a:spcPct val="100000"/>
              </a:lnSpc>
              <a:spcBef>
                <a:spcPts val="0"/>
              </a:spcBef>
            </a:pPr>
            <a:r>
              <a:rPr lang="pt-BR" sz="2000" dirty="0">
                <a:latin typeface="Courier New"/>
                <a:ea typeface="+mn-lt"/>
                <a:cs typeface="+mn-lt"/>
              </a:rPr>
              <a:t>  </a:t>
            </a:r>
            <a:r>
              <a:rPr lang="pt-BR" sz="2000" err="1">
                <a:latin typeface="Courier New"/>
                <a:ea typeface="+mn-lt"/>
                <a:cs typeface="+mn-lt"/>
              </a:rPr>
              <a:t>chr</a:t>
            </a:r>
            <a:r>
              <a:rPr lang="pt-BR" sz="2000" dirty="0">
                <a:latin typeface="Courier New"/>
                <a:ea typeface="+mn-lt"/>
                <a:cs typeface="+mn-lt"/>
              </a:rPr>
              <a:t>    </a:t>
            </a:r>
            <a:r>
              <a:rPr lang="pt-BR" sz="2000" err="1">
                <a:latin typeface="Courier New"/>
                <a:ea typeface="+mn-lt"/>
                <a:cs typeface="+mn-lt"/>
              </a:rPr>
              <a:t>pos</a:t>
            </a:r>
            <a:r>
              <a:rPr lang="pt-BR" sz="2000" dirty="0">
                <a:latin typeface="Courier New"/>
                <a:ea typeface="+mn-lt"/>
                <a:cs typeface="+mn-lt"/>
              </a:rPr>
              <a:t> </a:t>
            </a:r>
            <a:r>
              <a:rPr lang="pt-BR" sz="2000" err="1">
                <a:latin typeface="Courier New"/>
                <a:ea typeface="+mn-lt"/>
                <a:cs typeface="+mn-lt"/>
              </a:rPr>
              <a:t>minor</a:t>
            </a:r>
            <a:r>
              <a:rPr lang="pt-BR" sz="2000" dirty="0">
                <a:latin typeface="Courier New"/>
                <a:ea typeface="+mn-lt"/>
                <a:cs typeface="+mn-lt"/>
              </a:rPr>
              <a:t> major</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1   1 123369     A     C</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2   1 138369     G     T</a:t>
            </a:r>
          </a:p>
          <a:p>
            <a:pPr>
              <a:lnSpc>
                <a:spcPct val="100000"/>
              </a:lnSpc>
              <a:spcBef>
                <a:spcPts val="0"/>
              </a:spcBef>
            </a:pPr>
            <a:r>
              <a:rPr lang="pt-BR" sz="2000" dirty="0">
                <a:latin typeface="Courier New"/>
                <a:ea typeface="+mn-lt"/>
                <a:cs typeface="+mn-lt"/>
              </a:rPr>
              <a:t>3   1 153369     T     C</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4   1 168369     C     T</a:t>
            </a:r>
          </a:p>
          <a:p>
            <a:pPr>
              <a:lnSpc>
                <a:spcPct val="100000"/>
              </a:lnSpc>
              <a:spcBef>
                <a:spcPts val="0"/>
              </a:spcBef>
            </a:pPr>
            <a:r>
              <a:rPr lang="pt-BR" sz="2000" dirty="0">
                <a:latin typeface="Courier New"/>
                <a:ea typeface="+mn-lt"/>
                <a:cs typeface="+mn-lt"/>
              </a:rPr>
              <a:t>5   1 183369     G     A</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6   1 198369     T     A</a:t>
            </a:r>
            <a:endParaRPr lang="en-US" sz="2000">
              <a:latin typeface="Courier New"/>
              <a:ea typeface="+mn-lt"/>
              <a:cs typeface="+mn-lt"/>
            </a:endParaRPr>
          </a:p>
          <a:p>
            <a:pPr>
              <a:lnSpc>
                <a:spcPct val="100000"/>
              </a:lnSpc>
              <a:spcBef>
                <a:spcPts val="0"/>
              </a:spcBef>
            </a:pPr>
            <a:endParaRPr lang="fr-FR" sz="2000" dirty="0">
              <a:latin typeface="Courier New"/>
              <a:ea typeface="+mn-lt"/>
              <a:cs typeface="+mn-lt"/>
            </a:endParaRPr>
          </a:p>
          <a:p>
            <a:pPr>
              <a:lnSpc>
                <a:spcPct val="100000"/>
              </a:lnSpc>
              <a:spcBef>
                <a:spcPts val="0"/>
              </a:spcBef>
            </a:pPr>
            <a:r>
              <a:rPr lang="tr-TR" sz="2000" dirty="0" err="1">
                <a:latin typeface="Courier New"/>
                <a:ea typeface="+mn-lt"/>
                <a:cs typeface="+mn-lt"/>
              </a:rPr>
              <a:t>dim</a:t>
            </a:r>
            <a:r>
              <a:rPr lang="tr-TR" sz="2000" dirty="0">
                <a:latin typeface="Courier New"/>
                <a:ea typeface="+mn-lt"/>
                <a:cs typeface="+mn-lt"/>
              </a:rPr>
              <a:t>(</a:t>
            </a:r>
            <a:r>
              <a:rPr lang="tr-TR" sz="2000" dirty="0" err="1">
                <a:latin typeface="Courier New"/>
                <a:ea typeface="+mn-lt"/>
                <a:cs typeface="+mn-lt"/>
              </a:rPr>
              <a:t>snps</a:t>
            </a:r>
            <a:r>
              <a:rPr lang="tr-TR" sz="2000" dirty="0">
                <a:latin typeface="Courier New"/>
                <a:ea typeface="+mn-lt"/>
                <a:cs typeface="+mn-lt"/>
              </a:rPr>
              <a:t>) </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number</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of</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rows</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and</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columns</a:t>
            </a:r>
            <a:endParaRPr lang="fr-FR" sz="2100" b="1" dirty="0" err="1">
              <a:solidFill>
                <a:schemeClr val="accent4"/>
              </a:solidFill>
              <a:latin typeface="Courier New"/>
              <a:ea typeface="+mn-lt"/>
              <a:cs typeface="Courier New"/>
            </a:endParaRPr>
          </a:p>
          <a:p>
            <a:pPr>
              <a:lnSpc>
                <a:spcPct val="100000"/>
              </a:lnSpc>
              <a:spcBef>
                <a:spcPts val="0"/>
              </a:spcBef>
            </a:pPr>
            <a:r>
              <a:rPr lang="tr-TR" sz="2000" dirty="0">
                <a:latin typeface="Courier New"/>
                <a:ea typeface="+mn-lt"/>
                <a:cs typeface="+mn-lt"/>
              </a:rPr>
              <a:t>[1] 40  4</a:t>
            </a:r>
            <a:endParaRPr lang="fr-CH" sz="2000">
              <a:latin typeface="Courier New"/>
              <a:ea typeface="+mn-lt"/>
              <a:cs typeface="+mn-lt"/>
            </a:endParaRPr>
          </a:p>
          <a:p>
            <a:pPr>
              <a:lnSpc>
                <a:spcPct val="100000"/>
              </a:lnSpc>
              <a:spcBef>
                <a:spcPts val="0"/>
              </a:spcBef>
            </a:pPr>
            <a:endParaRPr lang="tr-TR" sz="2000" dirty="0">
              <a:latin typeface="Courier New"/>
              <a:ea typeface="+mn-lt"/>
              <a:cs typeface="+mn-lt"/>
            </a:endParaRPr>
          </a:p>
          <a:p>
            <a:pPr>
              <a:lnSpc>
                <a:spcPct val="100000"/>
              </a:lnSpc>
              <a:spcBef>
                <a:spcPts val="0"/>
              </a:spcBef>
            </a:pPr>
            <a:r>
              <a:rPr lang="tr-TR" sz="2000" dirty="0" err="1">
                <a:latin typeface="Courier New"/>
                <a:ea typeface="+mn-lt"/>
                <a:cs typeface="+mn-lt"/>
              </a:rPr>
              <a:t>nrow</a:t>
            </a:r>
            <a:r>
              <a:rPr lang="tr-TR" sz="2000" dirty="0">
                <a:latin typeface="Courier New"/>
                <a:ea typeface="+mn-lt"/>
                <a:cs typeface="+mn-lt"/>
              </a:rPr>
              <a:t>(</a:t>
            </a:r>
            <a:r>
              <a:rPr lang="tr-TR" sz="2000" dirty="0" err="1">
                <a:latin typeface="Courier New"/>
                <a:ea typeface="+mn-lt"/>
                <a:cs typeface="+mn-lt"/>
              </a:rPr>
              <a:t>snps</a:t>
            </a:r>
            <a:r>
              <a:rPr lang="tr-TR" sz="2000" dirty="0">
                <a:latin typeface="Courier New"/>
                <a:ea typeface="+mn-lt"/>
                <a:cs typeface="+mn-lt"/>
              </a:rPr>
              <a:t>) </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number</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of</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rows</a:t>
            </a:r>
            <a:r>
              <a:rPr lang="pt-BR" sz="2100" b="1" dirty="0">
                <a:solidFill>
                  <a:schemeClr val="accent4"/>
                </a:solidFill>
                <a:latin typeface="Courier New"/>
                <a:ea typeface="+mn-lt"/>
                <a:cs typeface="Courier New"/>
              </a:rPr>
              <a:t> </a:t>
            </a:r>
            <a:endParaRPr lang="de-CH" sz="2000" dirty="0">
              <a:solidFill>
                <a:schemeClr val="accent4"/>
              </a:solidFill>
              <a:latin typeface="Courier New"/>
              <a:ea typeface="+mn-lt"/>
              <a:cs typeface="+mn-lt"/>
            </a:endParaRPr>
          </a:p>
          <a:p>
            <a:pPr>
              <a:lnSpc>
                <a:spcPct val="100000"/>
              </a:lnSpc>
              <a:spcBef>
                <a:spcPts val="0"/>
              </a:spcBef>
            </a:pPr>
            <a:r>
              <a:rPr lang="tr-TR" sz="2000" dirty="0">
                <a:latin typeface="Courier New"/>
                <a:ea typeface="+mn-lt"/>
                <a:cs typeface="+mn-lt"/>
              </a:rPr>
              <a:t>[1] 40</a:t>
            </a:r>
            <a:endParaRPr lang="de-CH" sz="2000" dirty="0">
              <a:latin typeface="Courier New"/>
              <a:ea typeface="+mn-lt"/>
              <a:cs typeface="+mn-lt"/>
            </a:endParaRPr>
          </a:p>
          <a:p>
            <a:pPr>
              <a:lnSpc>
                <a:spcPct val="100000"/>
              </a:lnSpc>
              <a:spcBef>
                <a:spcPts val="0"/>
              </a:spcBef>
            </a:pPr>
            <a:endParaRPr lang="tr-TR" sz="2100" dirty="0">
              <a:latin typeface="Courier New"/>
              <a:ea typeface="+mn-lt"/>
              <a:cs typeface="Courier New"/>
            </a:endParaRPr>
          </a:p>
          <a:p>
            <a:pPr>
              <a:lnSpc>
                <a:spcPct val="100000"/>
              </a:lnSpc>
              <a:spcBef>
                <a:spcPts val="0"/>
              </a:spcBef>
            </a:pPr>
            <a:r>
              <a:rPr lang="tr-TR" sz="2100" dirty="0" err="1">
                <a:latin typeface="Courier New"/>
                <a:ea typeface="+mn-lt"/>
                <a:cs typeface="Courier New"/>
              </a:rPr>
              <a:t>ncol</a:t>
            </a:r>
            <a:r>
              <a:rPr lang="tr-TR" sz="2100" dirty="0">
                <a:latin typeface="Courier New"/>
                <a:ea typeface="+mn-lt"/>
                <a:cs typeface="Courier New"/>
              </a:rPr>
              <a:t>(</a:t>
            </a:r>
            <a:r>
              <a:rPr lang="tr-TR" sz="2100" dirty="0" err="1">
                <a:latin typeface="Courier New"/>
                <a:ea typeface="+mn-lt"/>
                <a:cs typeface="Courier New"/>
              </a:rPr>
              <a:t>snps</a:t>
            </a:r>
            <a:r>
              <a:rPr lang="tr-TR" sz="2100" dirty="0">
                <a:latin typeface="Courier New"/>
                <a:ea typeface="+mn-lt"/>
                <a:cs typeface="Courier New"/>
              </a:rPr>
              <a:t>) </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number</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of</a:t>
            </a:r>
            <a:r>
              <a:rPr lang="pt-BR" sz="2100" b="1" dirty="0">
                <a:solidFill>
                  <a:schemeClr val="accent4"/>
                </a:solidFill>
                <a:latin typeface="Courier New"/>
                <a:ea typeface="+mn-lt"/>
                <a:cs typeface="Courier New"/>
              </a:rPr>
              <a:t> </a:t>
            </a:r>
            <a:r>
              <a:rPr lang="pt-BR" sz="2100" b="1" dirty="0" err="1">
                <a:solidFill>
                  <a:schemeClr val="accent4"/>
                </a:solidFill>
                <a:latin typeface="Courier New"/>
                <a:ea typeface="+mn-lt"/>
                <a:cs typeface="Courier New"/>
              </a:rPr>
              <a:t>columns</a:t>
            </a:r>
            <a:endParaRPr lang="en-US" sz="2100" dirty="0" err="1">
              <a:solidFill>
                <a:schemeClr val="accent4"/>
              </a:solidFill>
              <a:latin typeface="Courier New"/>
              <a:ea typeface="+mn-lt"/>
              <a:cs typeface="Courier New"/>
            </a:endParaRPr>
          </a:p>
          <a:p>
            <a:pPr>
              <a:lnSpc>
                <a:spcPct val="100000"/>
              </a:lnSpc>
              <a:spcBef>
                <a:spcPts val="0"/>
              </a:spcBef>
            </a:pPr>
            <a:r>
              <a:rPr lang="tr-TR" sz="2000" dirty="0">
                <a:latin typeface="Courier New"/>
                <a:ea typeface="+mn-lt"/>
                <a:cs typeface="+mn-lt"/>
              </a:rPr>
              <a:t>[1] 4</a:t>
            </a:r>
            <a:endParaRPr lang="en-US" sz="2000" dirty="0">
              <a:latin typeface="Courier New"/>
              <a:ea typeface="+mn-lt"/>
              <a:cs typeface="+mn-lt"/>
            </a:endParaRPr>
          </a:p>
        </p:txBody>
      </p:sp>
    </p:spTree>
    <p:extLst>
      <p:ext uri="{BB962C8B-B14F-4D97-AF65-F5344CB8AC3E}">
        <p14:creationId xmlns:p14="http://schemas.microsoft.com/office/powerpoint/2010/main" val="4056822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AD76-F5EC-8E0B-99BF-30B771D60E9A}"/>
              </a:ext>
            </a:extLst>
          </p:cNvPr>
          <p:cNvSpPr>
            <a:spLocks noGrp="1"/>
          </p:cNvSpPr>
          <p:nvPr>
            <p:ph type="title"/>
          </p:nvPr>
        </p:nvSpPr>
        <p:spPr/>
        <p:txBody>
          <a:bodyPr/>
          <a:lstStyle/>
          <a:p>
            <a:r>
              <a:rPr lang="en-GB" dirty="0">
                <a:ea typeface="+mj-lt"/>
                <a:cs typeface="+mj-lt"/>
              </a:rPr>
              <a:t>Checking the imported data (II)</a:t>
            </a:r>
            <a:endParaRPr lang="en-US" dirty="0">
              <a:ea typeface="+mj-lt"/>
              <a:cs typeface="+mj-lt"/>
            </a:endParaRPr>
          </a:p>
        </p:txBody>
      </p:sp>
      <p:sp>
        <p:nvSpPr>
          <p:cNvPr id="3" name="Text Placeholder 2">
            <a:extLst>
              <a:ext uri="{FF2B5EF4-FFF2-40B4-BE49-F238E27FC236}">
                <a16:creationId xmlns:a16="http://schemas.microsoft.com/office/drawing/2014/main" id="{4A96D5F2-6BC2-F870-FD3D-29BFCB9CFD80}"/>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tr-TR" sz="2000" err="1">
                <a:latin typeface="Courier New"/>
                <a:ea typeface="+mn-lt"/>
                <a:cs typeface="+mn-lt"/>
              </a:rPr>
              <a:t>colnames</a:t>
            </a:r>
            <a:r>
              <a:rPr lang="tr-TR" sz="2000" dirty="0">
                <a:latin typeface="Courier New"/>
                <a:ea typeface="+mn-lt"/>
                <a:cs typeface="+mn-lt"/>
              </a:rPr>
              <a:t>(</a:t>
            </a:r>
            <a:r>
              <a:rPr lang="tr-TR" sz="2000" err="1">
                <a:latin typeface="Courier New"/>
                <a:ea typeface="+mn-lt"/>
                <a:cs typeface="+mn-lt"/>
              </a:rPr>
              <a:t>snps</a:t>
            </a:r>
            <a:r>
              <a:rPr lang="tr-TR" sz="2000" dirty="0">
                <a:latin typeface="Courier New"/>
                <a:ea typeface="+mn-lt"/>
                <a:cs typeface="+mn-lt"/>
              </a:rPr>
              <a:t>)  </a:t>
            </a:r>
            <a:r>
              <a:rPr lang="tr-TR" sz="2000" b="1" dirty="0">
                <a:solidFill>
                  <a:schemeClr val="accent4"/>
                </a:solidFill>
                <a:latin typeface="Courier New"/>
                <a:ea typeface="+mn-lt"/>
                <a:cs typeface="+mn-lt"/>
              </a:rPr>
              <a:t># </a:t>
            </a:r>
            <a:r>
              <a:rPr lang="tr-TR" sz="2000" b="1" err="1">
                <a:solidFill>
                  <a:schemeClr val="accent4"/>
                </a:solidFill>
                <a:latin typeface="Courier New"/>
                <a:ea typeface="+mn-lt"/>
                <a:cs typeface="+mn-lt"/>
              </a:rPr>
              <a:t>column</a:t>
            </a:r>
            <a:r>
              <a:rPr lang="tr-TR" sz="2000" b="1" dirty="0">
                <a:solidFill>
                  <a:schemeClr val="accent4"/>
                </a:solidFill>
                <a:latin typeface="Courier New"/>
                <a:ea typeface="+mn-lt"/>
                <a:cs typeface="+mn-lt"/>
              </a:rPr>
              <a:t> </a:t>
            </a:r>
            <a:r>
              <a:rPr lang="tr-TR" sz="2000" b="1" err="1">
                <a:solidFill>
                  <a:schemeClr val="accent4"/>
                </a:solidFill>
                <a:latin typeface="Courier New"/>
                <a:ea typeface="+mn-lt"/>
                <a:cs typeface="+mn-lt"/>
              </a:rPr>
              <a:t>names</a:t>
            </a:r>
            <a:endParaRPr lang="tr-TR" sz="2000" b="1" dirty="0">
              <a:solidFill>
                <a:schemeClr val="accent4"/>
              </a:solidFill>
              <a:latin typeface="Courier New"/>
              <a:ea typeface="+mn-lt"/>
              <a:cs typeface="+mn-lt"/>
            </a:endParaRPr>
          </a:p>
          <a:p>
            <a:pPr>
              <a:lnSpc>
                <a:spcPct val="100000"/>
              </a:lnSpc>
              <a:spcBef>
                <a:spcPts val="0"/>
              </a:spcBef>
            </a:pPr>
            <a:r>
              <a:rPr lang="tr-TR" sz="2000" dirty="0">
                <a:latin typeface="Courier New"/>
                <a:ea typeface="+mn-lt"/>
                <a:cs typeface="+mn-lt"/>
              </a:rPr>
              <a:t>[1] "</a:t>
            </a:r>
            <a:r>
              <a:rPr lang="tr-TR" sz="2000" err="1">
                <a:latin typeface="Courier New"/>
                <a:ea typeface="+mn-lt"/>
                <a:cs typeface="+mn-lt"/>
              </a:rPr>
              <a:t>chr</a:t>
            </a:r>
            <a:r>
              <a:rPr lang="tr-TR" sz="2000" dirty="0">
                <a:latin typeface="Courier New"/>
                <a:ea typeface="+mn-lt"/>
                <a:cs typeface="+mn-lt"/>
              </a:rPr>
              <a:t>"   "pos"   "</a:t>
            </a:r>
            <a:r>
              <a:rPr lang="tr-TR" sz="2000" err="1">
                <a:latin typeface="Courier New"/>
                <a:ea typeface="+mn-lt"/>
                <a:cs typeface="+mn-lt"/>
              </a:rPr>
              <a:t>minor</a:t>
            </a:r>
            <a:r>
              <a:rPr lang="tr-TR" sz="2000" dirty="0">
                <a:latin typeface="Courier New"/>
                <a:ea typeface="+mn-lt"/>
                <a:cs typeface="+mn-lt"/>
              </a:rPr>
              <a:t>" "</a:t>
            </a:r>
            <a:r>
              <a:rPr lang="tr-TR" sz="2000" err="1">
                <a:latin typeface="Courier New"/>
                <a:ea typeface="+mn-lt"/>
                <a:cs typeface="+mn-lt"/>
              </a:rPr>
              <a:t>major</a:t>
            </a:r>
            <a:r>
              <a:rPr lang="tr-TR" sz="2000" dirty="0">
                <a:latin typeface="Courier New"/>
                <a:ea typeface="+mn-lt"/>
                <a:cs typeface="+mn-lt"/>
              </a:rPr>
              <a:t>"</a:t>
            </a:r>
            <a:endParaRPr lang="en-US" sz="2000">
              <a:latin typeface="Courier New"/>
              <a:ea typeface="+mn-lt"/>
              <a:cs typeface="+mn-lt"/>
            </a:endParaRPr>
          </a:p>
          <a:p>
            <a:pPr>
              <a:lnSpc>
                <a:spcPct val="100000"/>
              </a:lnSpc>
              <a:spcBef>
                <a:spcPts val="0"/>
              </a:spcBef>
            </a:pPr>
            <a:endParaRPr lang="tr-TR" sz="2000" dirty="0">
              <a:latin typeface="Courier New"/>
              <a:ea typeface="+mn-lt"/>
              <a:cs typeface="+mn-lt"/>
            </a:endParaRPr>
          </a:p>
          <a:p>
            <a:pPr>
              <a:lnSpc>
                <a:spcPct val="100000"/>
              </a:lnSpc>
              <a:spcBef>
                <a:spcPts val="0"/>
              </a:spcBef>
            </a:pPr>
            <a:r>
              <a:rPr lang="tr-TR" sz="2000" err="1">
                <a:latin typeface="Courier New"/>
                <a:ea typeface="+mn-lt"/>
                <a:cs typeface="+mn-lt"/>
              </a:rPr>
              <a:t>str</a:t>
            </a:r>
            <a:r>
              <a:rPr lang="tr-TR" sz="2000" dirty="0">
                <a:latin typeface="Courier New"/>
                <a:ea typeface="+mn-lt"/>
                <a:cs typeface="+mn-lt"/>
              </a:rPr>
              <a:t>(</a:t>
            </a:r>
            <a:r>
              <a:rPr lang="tr-TR" sz="2000" err="1">
                <a:latin typeface="Courier New"/>
                <a:ea typeface="+mn-lt"/>
                <a:cs typeface="+mn-lt"/>
              </a:rPr>
              <a:t>snps</a:t>
            </a:r>
            <a:r>
              <a:rPr lang="tr-TR" sz="2000" dirty="0">
                <a:latin typeface="Courier New"/>
                <a:ea typeface="+mn-lt"/>
                <a:cs typeface="+mn-lt"/>
              </a:rPr>
              <a:t>)  </a:t>
            </a:r>
            <a:r>
              <a:rPr lang="tr-TR" sz="2000" b="1" dirty="0">
                <a:solidFill>
                  <a:schemeClr val="accent4"/>
                </a:solidFill>
                <a:latin typeface="Courier New"/>
                <a:ea typeface="+mn-lt"/>
                <a:cs typeface="+mn-lt"/>
              </a:rPr>
              <a:t># </a:t>
            </a:r>
            <a:r>
              <a:rPr lang="tr-TR" sz="2000" b="1" err="1">
                <a:solidFill>
                  <a:schemeClr val="accent4"/>
                </a:solidFill>
                <a:latin typeface="Courier New"/>
                <a:ea typeface="+mn-lt"/>
                <a:cs typeface="+mn-lt"/>
              </a:rPr>
              <a:t>structure</a:t>
            </a:r>
            <a:r>
              <a:rPr lang="tr-TR" sz="2000" b="1" dirty="0">
                <a:solidFill>
                  <a:schemeClr val="accent4"/>
                </a:solidFill>
                <a:latin typeface="Courier New"/>
                <a:ea typeface="+mn-lt"/>
                <a:cs typeface="+mn-lt"/>
              </a:rPr>
              <a:t> of </a:t>
            </a:r>
            <a:r>
              <a:rPr lang="tr-TR" sz="2000" b="1" err="1">
                <a:solidFill>
                  <a:schemeClr val="accent4"/>
                </a:solidFill>
                <a:latin typeface="Courier New"/>
                <a:ea typeface="+mn-lt"/>
                <a:cs typeface="+mn-lt"/>
              </a:rPr>
              <a:t>the</a:t>
            </a:r>
            <a:r>
              <a:rPr lang="tr-TR" sz="2000" b="1" dirty="0">
                <a:solidFill>
                  <a:schemeClr val="accent4"/>
                </a:solidFill>
                <a:latin typeface="Courier New"/>
                <a:ea typeface="+mn-lt"/>
                <a:cs typeface="+mn-lt"/>
              </a:rPr>
              <a:t> data </a:t>
            </a:r>
            <a:r>
              <a:rPr lang="tr-TR" sz="2000" b="1" err="1">
                <a:solidFill>
                  <a:schemeClr val="accent4"/>
                </a:solidFill>
                <a:latin typeface="Courier New"/>
                <a:ea typeface="+mn-lt"/>
                <a:cs typeface="+mn-lt"/>
              </a:rPr>
              <a:t>frame</a:t>
            </a:r>
            <a:endParaRPr lang="tr-TR" sz="2000" b="1" dirty="0">
              <a:solidFill>
                <a:schemeClr val="accent4"/>
              </a:solidFill>
              <a:latin typeface="Courier New"/>
              <a:ea typeface="+mn-lt"/>
              <a:cs typeface="+mn-lt"/>
            </a:endParaRPr>
          </a:p>
          <a:p>
            <a:pPr>
              <a:lnSpc>
                <a:spcPct val="100000"/>
              </a:lnSpc>
              <a:spcBef>
                <a:spcPts val="0"/>
              </a:spcBef>
            </a:pPr>
            <a:r>
              <a:rPr lang="tr-TR" sz="2000" dirty="0">
                <a:latin typeface="Courier New"/>
                <a:ea typeface="+mn-lt"/>
                <a:cs typeface="+mn-lt"/>
              </a:rPr>
              <a:t>'</a:t>
            </a:r>
            <a:r>
              <a:rPr lang="tr-TR" sz="2000" err="1">
                <a:latin typeface="Courier New"/>
                <a:ea typeface="+mn-lt"/>
                <a:cs typeface="+mn-lt"/>
              </a:rPr>
              <a:t>data.frame</a:t>
            </a:r>
            <a:r>
              <a:rPr lang="tr-TR" sz="2000" dirty="0">
                <a:latin typeface="Courier New"/>
                <a:ea typeface="+mn-lt"/>
                <a:cs typeface="+mn-lt"/>
              </a:rPr>
              <a:t>': 40 </a:t>
            </a:r>
            <a:r>
              <a:rPr lang="tr-TR" sz="2000" err="1">
                <a:latin typeface="Courier New"/>
                <a:ea typeface="+mn-lt"/>
                <a:cs typeface="+mn-lt"/>
              </a:rPr>
              <a:t>obs</a:t>
            </a:r>
            <a:r>
              <a:rPr lang="tr-TR" sz="2000" dirty="0">
                <a:latin typeface="Courier New"/>
                <a:ea typeface="+mn-lt"/>
                <a:cs typeface="+mn-lt"/>
              </a:rPr>
              <a:t>. of  4 </a:t>
            </a:r>
            <a:r>
              <a:rPr lang="tr-TR" sz="2000" err="1">
                <a:latin typeface="Courier New"/>
                <a:ea typeface="+mn-lt"/>
                <a:cs typeface="+mn-lt"/>
              </a:rPr>
              <a:t>variables</a:t>
            </a:r>
            <a:r>
              <a:rPr lang="tr-TR" sz="2000" dirty="0">
                <a:latin typeface="Courier New"/>
                <a:ea typeface="+mn-lt"/>
                <a:cs typeface="+mn-lt"/>
              </a:rPr>
              <a:t>:</a:t>
            </a:r>
            <a:endParaRPr lang="en-US" sz="2000">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a:t>
            </a:r>
            <a:r>
              <a:rPr lang="tr-TR" sz="2000" err="1">
                <a:solidFill>
                  <a:srgbClr val="262626"/>
                </a:solidFill>
                <a:latin typeface="Courier New"/>
                <a:ea typeface="+mn-lt"/>
                <a:cs typeface="+mn-lt"/>
              </a:rPr>
              <a:t>chr</a:t>
            </a:r>
            <a:r>
              <a:rPr lang="tr-TR" sz="2000" dirty="0">
                <a:solidFill>
                  <a:srgbClr val="262626"/>
                </a:solidFill>
                <a:latin typeface="Courier New"/>
                <a:ea typeface="+mn-lt"/>
                <a:cs typeface="+mn-lt"/>
              </a:rPr>
              <a:t>  : </a:t>
            </a:r>
            <a:r>
              <a:rPr lang="tr-TR" sz="2000" err="1">
                <a:solidFill>
                  <a:srgbClr val="262626"/>
                </a:solidFill>
                <a:latin typeface="Courier New"/>
                <a:ea typeface="+mn-lt"/>
                <a:cs typeface="+mn-lt"/>
              </a:rPr>
              <a:t>int</a:t>
            </a:r>
            <a:r>
              <a:rPr lang="tr-TR" sz="2000" dirty="0">
                <a:solidFill>
                  <a:srgbClr val="262626"/>
                </a:solidFill>
                <a:latin typeface="Courier New"/>
                <a:ea typeface="+mn-lt"/>
                <a:cs typeface="+mn-lt"/>
              </a:rPr>
              <a:t>  1 1 1 1 1 1 5 5 5 5 ...</a:t>
            </a:r>
            <a:endParaRPr lang="en-US" sz="2000" dirty="0">
              <a:solidFill>
                <a:srgbClr val="262626"/>
              </a:solidFill>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pos  : </a:t>
            </a:r>
            <a:r>
              <a:rPr lang="tr-TR" sz="2000" err="1">
                <a:solidFill>
                  <a:srgbClr val="262626"/>
                </a:solidFill>
                <a:latin typeface="Courier New"/>
                <a:ea typeface="+mn-lt"/>
                <a:cs typeface="+mn-lt"/>
              </a:rPr>
              <a:t>int</a:t>
            </a:r>
            <a:r>
              <a:rPr lang="tr-TR" sz="2000" dirty="0">
                <a:solidFill>
                  <a:srgbClr val="262626"/>
                </a:solidFill>
                <a:latin typeface="Courier New"/>
                <a:ea typeface="+mn-lt"/>
                <a:cs typeface="+mn-lt"/>
              </a:rPr>
              <a:t>  123369 138369 153369 168369 183369 198369 228369 258369 288369 318369 ...</a:t>
            </a:r>
            <a:endParaRPr lang="en-US" sz="2000" dirty="0">
              <a:solidFill>
                <a:srgbClr val="262626"/>
              </a:solidFill>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a:t>
            </a:r>
            <a:r>
              <a:rPr lang="tr-TR" sz="2000" err="1">
                <a:solidFill>
                  <a:srgbClr val="262626"/>
                </a:solidFill>
                <a:latin typeface="Courier New"/>
                <a:ea typeface="+mn-lt"/>
                <a:cs typeface="+mn-lt"/>
              </a:rPr>
              <a:t>minor</a:t>
            </a:r>
            <a:r>
              <a:rPr lang="tr-TR" sz="2000" dirty="0">
                <a:solidFill>
                  <a:srgbClr val="262626"/>
                </a:solidFill>
                <a:latin typeface="Courier New"/>
                <a:ea typeface="+mn-lt"/>
                <a:cs typeface="+mn-lt"/>
              </a:rPr>
              <a:t>: </a:t>
            </a:r>
            <a:r>
              <a:rPr lang="tr-TR" sz="2000" err="1">
                <a:solidFill>
                  <a:srgbClr val="262626"/>
                </a:solidFill>
                <a:latin typeface="Courier New"/>
                <a:ea typeface="+mn-lt"/>
                <a:cs typeface="+mn-lt"/>
              </a:rPr>
              <a:t>chr</a:t>
            </a:r>
            <a:r>
              <a:rPr lang="tr-TR" sz="2000" dirty="0">
                <a:solidFill>
                  <a:srgbClr val="262626"/>
                </a:solidFill>
                <a:latin typeface="Courier New"/>
                <a:ea typeface="+mn-lt"/>
                <a:cs typeface="+mn-lt"/>
              </a:rPr>
              <a:t>  "A" "G" "T" "C" ...</a:t>
            </a:r>
            <a:endParaRPr lang="en-US" sz="2000" dirty="0">
              <a:solidFill>
                <a:srgbClr val="262626"/>
              </a:solidFill>
              <a:latin typeface="Courier New"/>
              <a:ea typeface="+mn-lt"/>
              <a:cs typeface="+mn-lt"/>
            </a:endParaRPr>
          </a:p>
          <a:p>
            <a:pPr>
              <a:lnSpc>
                <a:spcPct val="100000"/>
              </a:lnSpc>
              <a:spcBef>
                <a:spcPts val="0"/>
              </a:spcBef>
            </a:pPr>
            <a:r>
              <a:rPr lang="tr-TR" sz="2000" dirty="0">
                <a:solidFill>
                  <a:srgbClr val="262626"/>
                </a:solidFill>
                <a:latin typeface="Courier New"/>
                <a:ea typeface="+mn-lt"/>
                <a:cs typeface="+mn-lt"/>
              </a:rPr>
              <a:t> $ </a:t>
            </a:r>
            <a:r>
              <a:rPr lang="tr-TR" sz="2000" dirty="0" err="1">
                <a:solidFill>
                  <a:srgbClr val="262626"/>
                </a:solidFill>
                <a:latin typeface="Courier New"/>
                <a:ea typeface="+mn-lt"/>
                <a:cs typeface="+mn-lt"/>
              </a:rPr>
              <a:t>major</a:t>
            </a:r>
            <a:r>
              <a:rPr lang="tr-TR" sz="2000" dirty="0">
                <a:solidFill>
                  <a:srgbClr val="262626"/>
                </a:solidFill>
                <a:latin typeface="Courier New"/>
                <a:ea typeface="+mn-lt"/>
                <a:cs typeface="+mn-lt"/>
              </a:rPr>
              <a:t>: </a:t>
            </a:r>
            <a:r>
              <a:rPr lang="tr-TR" sz="2000" dirty="0" err="1">
                <a:solidFill>
                  <a:srgbClr val="262626"/>
                </a:solidFill>
                <a:latin typeface="Courier New"/>
                <a:ea typeface="+mn-lt"/>
                <a:cs typeface="+mn-lt"/>
              </a:rPr>
              <a:t>chr</a:t>
            </a:r>
            <a:r>
              <a:rPr lang="tr-TR" sz="2000" dirty="0">
                <a:solidFill>
                  <a:srgbClr val="262626"/>
                </a:solidFill>
                <a:latin typeface="Courier New"/>
                <a:ea typeface="+mn-lt"/>
                <a:cs typeface="+mn-lt"/>
              </a:rPr>
              <a:t>  "C" "T" "C" "T" …</a:t>
            </a:r>
            <a:endParaRPr lang="en-GB" dirty="0">
              <a:solidFill>
                <a:srgbClr val="1E2232"/>
              </a:solidFill>
              <a:latin typeface="Courier New"/>
            </a:endParaRPr>
          </a:p>
          <a:p>
            <a:pPr>
              <a:lnSpc>
                <a:spcPct val="100000"/>
              </a:lnSpc>
              <a:spcBef>
                <a:spcPts val="0"/>
              </a:spcBef>
            </a:pPr>
            <a:endParaRPr lang="tr-TR" sz="2000" dirty="0">
              <a:solidFill>
                <a:srgbClr val="262626"/>
              </a:solidFill>
              <a:latin typeface="Courier New"/>
            </a:endParaRPr>
          </a:p>
          <a:p>
            <a:pPr>
              <a:lnSpc>
                <a:spcPct val="100000"/>
              </a:lnSpc>
              <a:spcBef>
                <a:spcPts val="0"/>
              </a:spcBef>
            </a:pPr>
            <a:r>
              <a:rPr lang="pt-BR" sz="2000" dirty="0">
                <a:solidFill>
                  <a:srgbClr val="000000"/>
                </a:solidFill>
                <a:ea typeface="+mn-lt"/>
                <a:cs typeface="+mn-lt"/>
              </a:rPr>
              <a:t>R </a:t>
            </a:r>
            <a:r>
              <a:rPr lang="pt-BR" sz="2000" dirty="0" err="1">
                <a:solidFill>
                  <a:srgbClr val="000000"/>
                </a:solidFill>
                <a:ea typeface="+mn-lt"/>
                <a:cs typeface="+mn-lt"/>
              </a:rPr>
              <a:t>made</a:t>
            </a:r>
            <a:r>
              <a:rPr lang="pt-BR" sz="2000" dirty="0">
                <a:solidFill>
                  <a:srgbClr val="000000"/>
                </a:solidFill>
                <a:ea typeface="+mn-lt"/>
                <a:cs typeface="+mn-lt"/>
              </a:rPr>
              <a:t> its </a:t>
            </a:r>
            <a:r>
              <a:rPr lang="pt-BR" sz="2000" dirty="0" err="1">
                <a:solidFill>
                  <a:srgbClr val="000000"/>
                </a:solidFill>
                <a:ea typeface="+mn-lt"/>
                <a:cs typeface="+mn-lt"/>
              </a:rPr>
              <a:t>best</a:t>
            </a:r>
            <a:r>
              <a:rPr lang="pt-BR" sz="2000" dirty="0">
                <a:solidFill>
                  <a:srgbClr val="000000"/>
                </a:solidFill>
                <a:ea typeface="+mn-lt"/>
                <a:cs typeface="+mn-lt"/>
              </a:rPr>
              <a:t> </a:t>
            </a:r>
            <a:r>
              <a:rPr lang="pt-BR" sz="2000" dirty="0" err="1">
                <a:solidFill>
                  <a:srgbClr val="000000"/>
                </a:solidFill>
                <a:ea typeface="+mn-lt"/>
                <a:cs typeface="+mn-lt"/>
              </a:rPr>
              <a:t>guess</a:t>
            </a:r>
            <a:r>
              <a:rPr lang="pt-BR" sz="2000" dirty="0">
                <a:solidFill>
                  <a:srgbClr val="000000"/>
                </a:solidFill>
                <a:ea typeface="+mn-lt"/>
                <a:cs typeface="+mn-lt"/>
              </a:rPr>
              <a:t> for data </a:t>
            </a:r>
            <a:r>
              <a:rPr lang="pt-BR" sz="2000" dirty="0" err="1">
                <a:solidFill>
                  <a:srgbClr val="000000"/>
                </a:solidFill>
                <a:ea typeface="+mn-lt"/>
                <a:cs typeface="+mn-lt"/>
              </a:rPr>
              <a:t>types</a:t>
            </a:r>
            <a:r>
              <a:rPr lang="pt-BR" sz="2000" dirty="0">
                <a:solidFill>
                  <a:srgbClr val="000000"/>
                </a:solidFill>
                <a:ea typeface="+mn-lt"/>
                <a:cs typeface="+mn-lt"/>
              </a:rPr>
              <a:t>.  Are </a:t>
            </a:r>
            <a:r>
              <a:rPr lang="pt-BR" sz="2000" dirty="0" err="1">
                <a:solidFill>
                  <a:srgbClr val="000000"/>
                </a:solidFill>
                <a:ea typeface="+mn-lt"/>
                <a:cs typeface="+mn-lt"/>
              </a:rPr>
              <a:t>they</a:t>
            </a:r>
            <a:r>
              <a:rPr lang="pt-BR" sz="2000" dirty="0">
                <a:solidFill>
                  <a:srgbClr val="000000"/>
                </a:solidFill>
                <a:ea typeface="+mn-lt"/>
                <a:cs typeface="+mn-lt"/>
              </a:rPr>
              <a:t> </a:t>
            </a:r>
            <a:r>
              <a:rPr lang="pt-BR" sz="2000" dirty="0" err="1">
                <a:solidFill>
                  <a:srgbClr val="000000"/>
                </a:solidFill>
                <a:ea typeface="+mn-lt"/>
                <a:cs typeface="+mn-lt"/>
              </a:rPr>
              <a:t>what</a:t>
            </a:r>
            <a:r>
              <a:rPr lang="pt-BR" sz="2000" dirty="0">
                <a:solidFill>
                  <a:srgbClr val="000000"/>
                </a:solidFill>
                <a:ea typeface="+mn-lt"/>
                <a:cs typeface="+mn-lt"/>
              </a:rPr>
              <a:t> </a:t>
            </a:r>
            <a:r>
              <a:rPr lang="pt-BR" sz="2000" dirty="0" err="1">
                <a:solidFill>
                  <a:srgbClr val="000000"/>
                </a:solidFill>
                <a:ea typeface="+mn-lt"/>
                <a:cs typeface="+mn-lt"/>
              </a:rPr>
              <a:t>we</a:t>
            </a:r>
            <a:r>
              <a:rPr lang="pt-BR" sz="2000" dirty="0">
                <a:solidFill>
                  <a:srgbClr val="000000"/>
                </a:solidFill>
                <a:ea typeface="+mn-lt"/>
                <a:cs typeface="+mn-lt"/>
              </a:rPr>
              <a:t> </a:t>
            </a:r>
            <a:r>
              <a:rPr lang="pt-BR" sz="2000" dirty="0" err="1">
                <a:solidFill>
                  <a:srgbClr val="000000"/>
                </a:solidFill>
                <a:ea typeface="+mn-lt"/>
                <a:cs typeface="+mn-lt"/>
              </a:rPr>
              <a:t>need</a:t>
            </a:r>
            <a:r>
              <a:rPr lang="pt-BR" sz="2000" dirty="0">
                <a:solidFill>
                  <a:srgbClr val="000000"/>
                </a:solidFill>
                <a:ea typeface="+mn-lt"/>
                <a:cs typeface="+mn-lt"/>
              </a:rPr>
              <a:t>?</a:t>
            </a:r>
            <a:endParaRPr lang="en-US" sz="2000" dirty="0">
              <a:solidFill>
                <a:srgbClr val="000000"/>
              </a:solidFill>
              <a:ea typeface="+mn-lt"/>
              <a:cs typeface="+mn-lt"/>
            </a:endParaRPr>
          </a:p>
          <a:p>
            <a:pPr>
              <a:lnSpc>
                <a:spcPct val="100000"/>
              </a:lnSpc>
              <a:spcBef>
                <a:spcPts val="0"/>
              </a:spcBef>
            </a:pPr>
            <a:endParaRPr lang="pt-BR" sz="2000" dirty="0">
              <a:solidFill>
                <a:srgbClr val="000000"/>
              </a:solidFill>
            </a:endParaRPr>
          </a:p>
        </p:txBody>
      </p:sp>
    </p:spTree>
    <p:extLst>
      <p:ext uri="{BB962C8B-B14F-4D97-AF65-F5344CB8AC3E}">
        <p14:creationId xmlns:p14="http://schemas.microsoft.com/office/powerpoint/2010/main" val="3837578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2D8DD-BD61-E21B-E762-2EFFDF4D901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849A64A-C699-F645-5F71-36C94BE18ADE}"/>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6a</a:t>
            </a:r>
            <a:endParaRPr lang="en-US" dirty="0"/>
          </a:p>
        </p:txBody>
      </p:sp>
      <p:sp>
        <p:nvSpPr>
          <p:cNvPr id="2" name="TextBox 1">
            <a:extLst>
              <a:ext uri="{FF2B5EF4-FFF2-40B4-BE49-F238E27FC236}">
                <a16:creationId xmlns:a16="http://schemas.microsoft.com/office/drawing/2014/main" id="{741D8ED4-011B-3C53-CB9D-C47607F50BD0}"/>
              </a:ext>
            </a:extLst>
          </p:cNvPr>
          <p:cNvSpPr txBox="1"/>
          <p:nvPr/>
        </p:nvSpPr>
        <p:spPr>
          <a:xfrm>
            <a:off x="838200" y="1019175"/>
            <a:ext cx="10553700" cy="47577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99"/>
              </a:spcBef>
            </a:pPr>
            <a:r>
              <a:rPr lang="en-US" sz="2400" dirty="0">
                <a:solidFill>
                  <a:srgbClr val="000000"/>
                </a:solidFill>
                <a:ea typeface="+mn-lt"/>
                <a:cs typeface="+mn-lt"/>
              </a:rPr>
              <a:t>A dataset from mouse experiments at 18 weeks is available in the file </a:t>
            </a:r>
            <a:r>
              <a:rPr lang="en-US" sz="2400" b="1" i="1" dirty="0">
                <a:solidFill>
                  <a:srgbClr val="000000"/>
                </a:solidFill>
                <a:ea typeface="+mn-lt"/>
                <a:cs typeface="+mn-lt"/>
              </a:rPr>
              <a:t>mice_data.csv </a:t>
            </a:r>
            <a:r>
              <a:rPr lang="en-US" sz="2400" i="1" dirty="0">
                <a:solidFill>
                  <a:srgbClr val="000000"/>
                </a:solidFill>
                <a:ea typeface="+mn-lt"/>
                <a:cs typeface="+mn-lt"/>
              </a:rPr>
              <a:t>in the </a:t>
            </a:r>
            <a:r>
              <a:rPr lang="en-US" sz="2400" b="1" i="1" err="1">
                <a:solidFill>
                  <a:srgbClr val="000000"/>
                </a:solidFill>
                <a:ea typeface="+mn-lt"/>
                <a:cs typeface="+mn-lt"/>
              </a:rPr>
              <a:t>course_dataset</a:t>
            </a:r>
            <a:r>
              <a:rPr lang="en-US" sz="2400" b="1" i="1" dirty="0">
                <a:solidFill>
                  <a:srgbClr val="000000"/>
                </a:solidFill>
                <a:ea typeface="+mn-lt"/>
                <a:cs typeface="+mn-lt"/>
              </a:rPr>
              <a:t> </a:t>
            </a:r>
            <a:r>
              <a:rPr lang="en-US" sz="2400" i="1" dirty="0">
                <a:solidFill>
                  <a:srgbClr val="000000"/>
                </a:solidFill>
                <a:ea typeface="+mn-lt"/>
                <a:cs typeface="+mn-lt"/>
              </a:rPr>
              <a:t>folder (courtesy of F. Schutz and F. </a:t>
            </a:r>
            <a:r>
              <a:rPr lang="en-US" sz="2400" i="1" err="1">
                <a:solidFill>
                  <a:srgbClr val="000000"/>
                </a:solidFill>
                <a:ea typeface="+mn-lt"/>
                <a:cs typeface="+mn-lt"/>
              </a:rPr>
              <a:t>Preitner</a:t>
            </a:r>
            <a:r>
              <a:rPr lang="en-US" sz="2400" i="1" dirty="0">
                <a:solidFill>
                  <a:srgbClr val="000000"/>
                </a:solidFill>
                <a:ea typeface="+mn-lt"/>
                <a:cs typeface="+mn-lt"/>
              </a:rPr>
              <a:t>)</a:t>
            </a:r>
            <a:r>
              <a:rPr lang="en-US" sz="2400" dirty="0">
                <a:solidFill>
                  <a:srgbClr val="000000"/>
                </a:solidFill>
                <a:ea typeface="+mn-lt"/>
                <a:cs typeface="+mn-lt"/>
              </a:rPr>
              <a:t>. Let's explore the dataset to see what it contains.</a:t>
            </a:r>
          </a:p>
          <a:p>
            <a:pPr marL="461010" indent="-457200">
              <a:spcBef>
                <a:spcPts val="723"/>
              </a:spcBef>
              <a:spcAft>
                <a:spcPts val="283"/>
              </a:spcAft>
              <a:buAutoNum type="arabicPeriod"/>
            </a:pPr>
            <a:r>
              <a:rPr lang="en-US" sz="2400" dirty="0">
                <a:solidFill>
                  <a:srgbClr val="000000"/>
                </a:solidFill>
                <a:latin typeface="Corbel"/>
                <a:cs typeface="Arial"/>
              </a:rPr>
              <a:t>Open a new script file in R studio, comment it and save it.</a:t>
            </a:r>
          </a:p>
          <a:p>
            <a:pPr marL="461010" indent="-457200">
              <a:spcBef>
                <a:spcPts val="723"/>
              </a:spcBef>
              <a:spcAft>
                <a:spcPts val="283"/>
              </a:spcAft>
              <a:buAutoNum type="arabicPeriod"/>
            </a:pPr>
            <a:r>
              <a:rPr lang="en-US" sz="2400" dirty="0">
                <a:solidFill>
                  <a:srgbClr val="000000"/>
                </a:solidFill>
                <a:latin typeface="Corbel"/>
                <a:cs typeface="Arial"/>
              </a:rPr>
              <a:t>Have look at the csv file in R studio's file explorer. What do you need to check in order to be able to read in the file correctly?</a:t>
            </a:r>
          </a:p>
          <a:p>
            <a:pPr marL="461010" indent="-457200">
              <a:spcBef>
                <a:spcPts val="723"/>
              </a:spcBef>
              <a:spcAft>
                <a:spcPts val="283"/>
              </a:spcAft>
              <a:buAutoNum type="arabicPeriod"/>
            </a:pPr>
            <a:r>
              <a:rPr lang="en-US" sz="2400" dirty="0">
                <a:solidFill>
                  <a:srgbClr val="000000"/>
                </a:solidFill>
                <a:latin typeface="Corbel"/>
                <a:cs typeface="Arial"/>
              </a:rPr>
              <a:t>Read the file into R, assign its content to object "</a:t>
            </a:r>
            <a:r>
              <a:rPr lang="en-US" sz="2400" err="1">
                <a:solidFill>
                  <a:srgbClr val="000000"/>
                </a:solidFill>
                <a:latin typeface="Corbel"/>
                <a:cs typeface="Arial"/>
              </a:rPr>
              <a:t>mice_data</a:t>
            </a:r>
            <a:r>
              <a:rPr lang="en-US" sz="2400" dirty="0">
                <a:solidFill>
                  <a:srgbClr val="000000"/>
                </a:solidFill>
                <a:latin typeface="Corbel"/>
                <a:cs typeface="Arial"/>
              </a:rPr>
              <a:t>". Examine the object.</a:t>
            </a:r>
          </a:p>
          <a:p>
            <a:pPr marL="461010" indent="-457200">
              <a:spcBef>
                <a:spcPts val="723"/>
              </a:spcBef>
              <a:spcAft>
                <a:spcPts val="283"/>
              </a:spcAft>
              <a:buAutoNum type="arabicPeriod"/>
            </a:pPr>
            <a:r>
              <a:rPr lang="en-US" sz="2400" dirty="0">
                <a:solidFill>
                  <a:srgbClr val="000000"/>
                </a:solidFill>
                <a:latin typeface="Corbel"/>
                <a:cs typeface="Arial"/>
              </a:rPr>
              <a:t>How many observations and variables does the dataset have? </a:t>
            </a:r>
          </a:p>
          <a:p>
            <a:pPr marL="461010" indent="-457200">
              <a:spcBef>
                <a:spcPts val="723"/>
              </a:spcBef>
              <a:spcAft>
                <a:spcPts val="283"/>
              </a:spcAft>
              <a:buAutoNum type="arabicPeriod"/>
            </a:pPr>
            <a:r>
              <a:rPr lang="en-US" sz="2400" dirty="0">
                <a:solidFill>
                  <a:srgbClr val="000000"/>
                </a:solidFill>
                <a:ea typeface="+mn-lt"/>
                <a:cs typeface="+mn-lt"/>
              </a:rPr>
              <a:t>What is the structure of the dataset? What are the names and classes of the variables?</a:t>
            </a:r>
            <a:endParaRPr lang="en-US" sz="2400" dirty="0">
              <a:solidFill>
                <a:srgbClr val="000000"/>
              </a:solidFill>
              <a:latin typeface="Corbel"/>
              <a:cs typeface="Arial"/>
            </a:endParaRPr>
          </a:p>
        </p:txBody>
      </p:sp>
    </p:spTree>
    <p:extLst>
      <p:ext uri="{BB962C8B-B14F-4D97-AF65-F5344CB8AC3E}">
        <p14:creationId xmlns:p14="http://schemas.microsoft.com/office/powerpoint/2010/main" val="3189438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D0F6-E7C8-6380-13B6-8DBC7663813C}"/>
              </a:ext>
            </a:extLst>
          </p:cNvPr>
          <p:cNvSpPr>
            <a:spLocks noGrp="1"/>
          </p:cNvSpPr>
          <p:nvPr>
            <p:ph type="title"/>
          </p:nvPr>
        </p:nvSpPr>
        <p:spPr/>
        <p:txBody>
          <a:bodyPr/>
          <a:lstStyle/>
          <a:p>
            <a:r>
              <a:rPr lang="en-GB" dirty="0">
                <a:ea typeface="Verdana"/>
                <a:cs typeface="Gill Sans"/>
              </a:rPr>
              <a:t>Course Content:</a:t>
            </a:r>
            <a:br>
              <a:rPr lang="en-GB" dirty="0">
                <a:ea typeface="Verdana"/>
                <a:cs typeface="Gill Sans"/>
              </a:rPr>
            </a:br>
            <a:r>
              <a:rPr lang="en-GB" dirty="0">
                <a:ea typeface="Verdana"/>
                <a:cs typeface="Gill Sans"/>
              </a:rPr>
              <a:t>R is vast, it can't be learned overnight.</a:t>
            </a:r>
            <a:br>
              <a:rPr lang="en-GB" dirty="0">
                <a:ea typeface="Verdana"/>
                <a:cs typeface="Gill Sans"/>
              </a:rPr>
            </a:br>
            <a:br>
              <a:rPr lang="en-GB" dirty="0">
                <a:ea typeface="Verdana"/>
                <a:cs typeface="Gill Sans"/>
              </a:rPr>
            </a:br>
            <a:r>
              <a:rPr lang="en-GB" dirty="0">
                <a:ea typeface="Verdana"/>
                <a:cs typeface="Gill Sans"/>
              </a:rPr>
              <a:t>This course will give a </a:t>
            </a:r>
            <a:r>
              <a:rPr lang="en-GB" b="1" dirty="0">
                <a:ea typeface="Verdana"/>
                <a:cs typeface="Gill Sans"/>
              </a:rPr>
              <a:t>basic understanding and concepts of R.</a:t>
            </a:r>
            <a:br>
              <a:rPr lang="en-GB" b="1" dirty="0">
                <a:ea typeface="Verdana"/>
                <a:cs typeface="Gill Sans"/>
              </a:rPr>
            </a:br>
            <a:br>
              <a:rPr lang="en-GB" b="1" dirty="0"/>
            </a:br>
            <a:r>
              <a:rPr lang="en-GB" b="1" dirty="0">
                <a:ea typeface="Verdana"/>
                <a:cs typeface="Gill Sans"/>
              </a:rPr>
              <a:t>This course is the first step in your         journey</a:t>
            </a:r>
            <a:endParaRPr lang="en-GB" b="1" dirty="0"/>
          </a:p>
        </p:txBody>
      </p:sp>
      <p:pic>
        <p:nvPicPr>
          <p:cNvPr id="3" name="Picture 2" descr="A blue and grey logo&#10;&#10;Description automatically generated">
            <a:extLst>
              <a:ext uri="{FF2B5EF4-FFF2-40B4-BE49-F238E27FC236}">
                <a16:creationId xmlns:a16="http://schemas.microsoft.com/office/drawing/2014/main" id="{CFE5D3F6-7503-3294-F737-D9546F0CD36E}"/>
              </a:ext>
            </a:extLst>
          </p:cNvPr>
          <p:cNvPicPr>
            <a:picLocks noChangeAspect="1"/>
          </p:cNvPicPr>
          <p:nvPr/>
        </p:nvPicPr>
        <p:blipFill>
          <a:blip r:embed="rId2"/>
          <a:stretch>
            <a:fillRect/>
          </a:stretch>
        </p:blipFill>
        <p:spPr>
          <a:xfrm>
            <a:off x="8382000" y="4595813"/>
            <a:ext cx="609600" cy="466725"/>
          </a:xfrm>
          <a:prstGeom prst="rect">
            <a:avLst/>
          </a:prstGeom>
        </p:spPr>
      </p:pic>
    </p:spTree>
    <p:extLst>
      <p:ext uri="{BB962C8B-B14F-4D97-AF65-F5344CB8AC3E}">
        <p14:creationId xmlns:p14="http://schemas.microsoft.com/office/powerpoint/2010/main" val="1290475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9A93-2F20-1AB9-8070-694176AA2538}"/>
              </a:ext>
            </a:extLst>
          </p:cNvPr>
          <p:cNvSpPr>
            <a:spLocks noGrp="1"/>
          </p:cNvSpPr>
          <p:nvPr>
            <p:ph type="title"/>
          </p:nvPr>
        </p:nvSpPr>
        <p:spPr/>
        <p:txBody>
          <a:bodyPr/>
          <a:lstStyle/>
          <a:p>
            <a:r>
              <a:rPr lang="en-GB" dirty="0">
                <a:ea typeface="Verdana"/>
                <a:cs typeface="Gill Sans"/>
              </a:rPr>
              <a:t>Digression: factors (I)</a:t>
            </a:r>
            <a:endParaRPr lang="en-GB" dirty="0"/>
          </a:p>
        </p:txBody>
      </p:sp>
      <p:sp>
        <p:nvSpPr>
          <p:cNvPr id="3" name="Text Placeholder 2">
            <a:extLst>
              <a:ext uri="{FF2B5EF4-FFF2-40B4-BE49-F238E27FC236}">
                <a16:creationId xmlns:a16="http://schemas.microsoft.com/office/drawing/2014/main" id="{8AC8BF51-8C29-6217-3EA9-EE335FC494C1}"/>
              </a:ext>
            </a:extLst>
          </p:cNvPr>
          <p:cNvSpPr>
            <a:spLocks noGrp="1"/>
          </p:cNvSpPr>
          <p:nvPr>
            <p:ph type="body" sz="quarter" idx="11"/>
          </p:nvPr>
        </p:nvSpPr>
        <p:spPr>
          <a:xfrm>
            <a:off x="838200" y="1819275"/>
            <a:ext cx="10763250" cy="4351338"/>
          </a:xfrm>
        </p:spPr>
        <p:txBody>
          <a:bodyPr vert="horz" lIns="91440" tIns="45720" rIns="91440" bIns="45720" rtlCol="0" anchor="t">
            <a:normAutofit lnSpcReduction="10000"/>
          </a:bodyPr>
          <a:lstStyle/>
          <a:p>
            <a:r>
              <a:rPr lang="en-GB" dirty="0">
                <a:ea typeface="Tahoma"/>
                <a:cs typeface="Gill Sans Light"/>
              </a:rPr>
              <a:t>Factors is a datatype used to represent </a:t>
            </a:r>
            <a:r>
              <a:rPr lang="en-GB" b="1" dirty="0">
                <a:ea typeface="Tahoma"/>
                <a:cs typeface="Gill Sans Light"/>
              </a:rPr>
              <a:t>categorical data.</a:t>
            </a:r>
          </a:p>
          <a:p>
            <a:r>
              <a:rPr lang="en-GB" dirty="0">
                <a:ea typeface="Tahoma"/>
                <a:cs typeface="Gill Sans Light"/>
              </a:rPr>
              <a:t>Some functions require factors (and not character) to work properly.</a:t>
            </a:r>
          </a:p>
          <a:p>
            <a:endParaRPr lang="en-GB" dirty="0">
              <a:ea typeface="Tahoma"/>
              <a:cs typeface="Gill Sans Light"/>
            </a:endParaRPr>
          </a:p>
          <a:p>
            <a:r>
              <a:rPr lang="en-US" dirty="0">
                <a:latin typeface="Courier New"/>
                <a:ea typeface="+mn-lt"/>
                <a:cs typeface="+mn-lt"/>
              </a:rPr>
              <a:t>genotype &lt;- factor(c("WT", "WT", "Mut2", "Mut1", "Mut2"))</a:t>
            </a:r>
            <a:endParaRPr lang="en-GB">
              <a:latin typeface="Courier New"/>
            </a:endParaRPr>
          </a:p>
          <a:p>
            <a:r>
              <a:rPr lang="en-GB" dirty="0">
                <a:latin typeface="Courier New"/>
                <a:ea typeface="+mn-lt"/>
                <a:cs typeface="+mn-lt"/>
              </a:rPr>
              <a:t>[1] WT   </a:t>
            </a:r>
            <a:r>
              <a:rPr lang="en-GB" dirty="0" err="1">
                <a:latin typeface="Courier New"/>
                <a:ea typeface="+mn-lt"/>
                <a:cs typeface="+mn-lt"/>
              </a:rPr>
              <a:t>WT</a:t>
            </a:r>
            <a:r>
              <a:rPr lang="en-GB" dirty="0">
                <a:latin typeface="Courier New"/>
                <a:ea typeface="+mn-lt"/>
                <a:cs typeface="+mn-lt"/>
              </a:rPr>
              <a:t>   Mut2 Mut1 Mut2</a:t>
            </a:r>
            <a:endParaRPr lang="en-GB" dirty="0">
              <a:latin typeface="Courier New"/>
            </a:endParaRPr>
          </a:p>
          <a:p>
            <a:r>
              <a:rPr lang="en-GB" dirty="0">
                <a:latin typeface="Courier New"/>
                <a:ea typeface="+mn-lt"/>
                <a:cs typeface="+mn-lt"/>
              </a:rPr>
              <a:t>Levels: Mut1 Mut2 WT</a:t>
            </a:r>
            <a:endParaRPr lang="en-GB" dirty="0">
              <a:latin typeface="Courier New"/>
            </a:endParaRPr>
          </a:p>
          <a:p>
            <a:endParaRPr lang="en-GB" dirty="0">
              <a:latin typeface="Courier New"/>
              <a:ea typeface="+mn-lt"/>
              <a:cs typeface="+mn-lt"/>
            </a:endParaRPr>
          </a:p>
          <a:p>
            <a:pPr>
              <a:lnSpc>
                <a:spcPct val="100000"/>
              </a:lnSpc>
              <a:spcBef>
                <a:spcPct val="20000"/>
              </a:spcBef>
              <a:spcAft>
                <a:spcPts val="1200"/>
              </a:spcAft>
            </a:pPr>
            <a:r>
              <a:rPr lang="en-US" dirty="0">
                <a:ea typeface="+mn-lt"/>
                <a:cs typeface="+mn-lt"/>
              </a:rPr>
              <a:t>The available values in a factor are called levels.</a:t>
            </a:r>
          </a:p>
          <a:p>
            <a:pPr>
              <a:lnSpc>
                <a:spcPct val="100000"/>
              </a:lnSpc>
              <a:spcBef>
                <a:spcPct val="20000"/>
              </a:spcBef>
            </a:pPr>
            <a:r>
              <a:rPr lang="en-US" dirty="0">
                <a:latin typeface="Courier New"/>
                <a:ea typeface="+mn-lt"/>
                <a:cs typeface="+mn-lt"/>
              </a:rPr>
              <a:t>levels(genotype)</a:t>
            </a:r>
          </a:p>
          <a:p>
            <a:pPr>
              <a:lnSpc>
                <a:spcPct val="100000"/>
              </a:lnSpc>
              <a:spcBef>
                <a:spcPct val="20000"/>
              </a:spcBef>
            </a:pPr>
            <a:r>
              <a:rPr lang="en-US" dirty="0">
                <a:latin typeface="Courier New"/>
                <a:ea typeface="Tahoma"/>
                <a:cs typeface="Gill Sans Light"/>
              </a:rPr>
              <a:t>[1] "Mut1" "Mut2" "WT"</a:t>
            </a:r>
            <a:endParaRPr lang="en-US">
              <a:latin typeface="Courier New"/>
              <a:ea typeface="Tahoma"/>
              <a:cs typeface="Gill Sans Light"/>
            </a:endParaRPr>
          </a:p>
          <a:p>
            <a:endParaRPr lang="en-GB" dirty="0"/>
          </a:p>
          <a:p>
            <a:endParaRPr lang="en-US" dirty="0"/>
          </a:p>
        </p:txBody>
      </p:sp>
    </p:spTree>
    <p:extLst>
      <p:ext uri="{BB962C8B-B14F-4D97-AF65-F5344CB8AC3E}">
        <p14:creationId xmlns:p14="http://schemas.microsoft.com/office/powerpoint/2010/main" val="32756622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A2E6-6030-9DA7-0F1E-D38F67CB1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16A63-8167-1F77-2B43-D26ADAD3B0CE}"/>
              </a:ext>
            </a:extLst>
          </p:cNvPr>
          <p:cNvSpPr>
            <a:spLocks noGrp="1"/>
          </p:cNvSpPr>
          <p:nvPr>
            <p:ph type="title"/>
          </p:nvPr>
        </p:nvSpPr>
        <p:spPr/>
        <p:txBody>
          <a:bodyPr/>
          <a:lstStyle/>
          <a:p>
            <a:r>
              <a:rPr lang="en-GB" dirty="0">
                <a:ea typeface="Verdana"/>
                <a:cs typeface="Gill Sans"/>
              </a:rPr>
              <a:t>Digression: factors (II)</a:t>
            </a:r>
            <a:endParaRPr lang="en-GB" dirty="0"/>
          </a:p>
        </p:txBody>
      </p:sp>
      <p:sp>
        <p:nvSpPr>
          <p:cNvPr id="3" name="Text Placeholder 2">
            <a:extLst>
              <a:ext uri="{FF2B5EF4-FFF2-40B4-BE49-F238E27FC236}">
                <a16:creationId xmlns:a16="http://schemas.microsoft.com/office/drawing/2014/main" id="{CAAF6457-FE00-32E6-6E36-948F918A2000}"/>
              </a:ext>
            </a:extLst>
          </p:cNvPr>
          <p:cNvSpPr>
            <a:spLocks noGrp="1"/>
          </p:cNvSpPr>
          <p:nvPr>
            <p:ph type="body" sz="quarter" idx="11"/>
          </p:nvPr>
        </p:nvSpPr>
        <p:spPr>
          <a:xfrm>
            <a:off x="838200" y="1819275"/>
            <a:ext cx="10763250" cy="4351338"/>
          </a:xfrm>
        </p:spPr>
        <p:txBody>
          <a:bodyPr vert="horz" lIns="91440" tIns="45720" rIns="91440" bIns="45720" rtlCol="0" anchor="t">
            <a:normAutofit/>
          </a:bodyPr>
          <a:lstStyle/>
          <a:p>
            <a:r>
              <a:rPr lang="en-GB" dirty="0">
                <a:ea typeface="Tahoma"/>
                <a:cs typeface="Gill Sans Light"/>
              </a:rPr>
              <a:t>By default factor levels are sorted alphabetically.</a:t>
            </a:r>
            <a:endParaRPr lang="en-US" dirty="0"/>
          </a:p>
          <a:p>
            <a:r>
              <a:rPr lang="en-GB" dirty="0">
                <a:ea typeface="Tahoma"/>
                <a:cs typeface="Gill Sans Light"/>
              </a:rPr>
              <a:t>We can specify them manually (sometimes useful to set reference level in some stat applications)</a:t>
            </a:r>
          </a:p>
          <a:p>
            <a:endParaRPr lang="en-GB" dirty="0">
              <a:ea typeface="Tahoma"/>
              <a:cs typeface="Gill Sans Light"/>
            </a:endParaRPr>
          </a:p>
          <a:p>
            <a:r>
              <a:rPr lang="en-US" dirty="0">
                <a:latin typeface="Courier New"/>
                <a:ea typeface="+mn-lt"/>
                <a:cs typeface="+mn-lt"/>
              </a:rPr>
              <a:t>genotype &lt;- factor(c("WT", "WT", "Mut2", "Mut1", "Mut2"),</a:t>
            </a:r>
            <a:endParaRPr lang="en-GB" dirty="0">
              <a:latin typeface="Courier New"/>
            </a:endParaRPr>
          </a:p>
          <a:p>
            <a:r>
              <a:rPr lang="en-US" dirty="0">
                <a:latin typeface="Courier New"/>
                <a:ea typeface="+mn-lt"/>
                <a:cs typeface="+mn-lt"/>
              </a:rPr>
              <a:t>                   </a:t>
            </a:r>
            <a:r>
              <a:rPr lang="en-US" b="1" dirty="0">
                <a:latin typeface="Courier New"/>
                <a:ea typeface="+mn-lt"/>
                <a:cs typeface="+mn-lt"/>
              </a:rPr>
              <a:t>levels=c("WT","Mut1","Mut2")</a:t>
            </a:r>
            <a:r>
              <a:rPr lang="en-US" dirty="0">
                <a:latin typeface="Courier New"/>
                <a:ea typeface="+mn-lt"/>
                <a:cs typeface="+mn-lt"/>
              </a:rPr>
              <a:t>)</a:t>
            </a:r>
            <a:endParaRPr lang="en-GB" dirty="0">
              <a:latin typeface="Courier New"/>
            </a:endParaRPr>
          </a:p>
          <a:p>
            <a:r>
              <a:rPr lang="en-GB" dirty="0">
                <a:latin typeface="Courier New"/>
                <a:ea typeface="+mn-lt"/>
                <a:cs typeface="+mn-lt"/>
              </a:rPr>
              <a:t>[1] WT   </a:t>
            </a:r>
            <a:r>
              <a:rPr lang="en-GB" dirty="0" err="1">
                <a:latin typeface="Courier New"/>
                <a:ea typeface="+mn-lt"/>
                <a:cs typeface="+mn-lt"/>
              </a:rPr>
              <a:t>WT</a:t>
            </a:r>
            <a:r>
              <a:rPr lang="en-GB" dirty="0">
                <a:latin typeface="Courier New"/>
                <a:ea typeface="+mn-lt"/>
                <a:cs typeface="+mn-lt"/>
              </a:rPr>
              <a:t>   Mut2 Mut1 Mut2</a:t>
            </a:r>
            <a:endParaRPr lang="en-GB" dirty="0">
              <a:latin typeface="Courier New"/>
            </a:endParaRPr>
          </a:p>
          <a:p>
            <a:r>
              <a:rPr lang="en-GB" dirty="0">
                <a:latin typeface="Courier New"/>
                <a:ea typeface="+mn-lt"/>
                <a:cs typeface="+mn-lt"/>
              </a:rPr>
              <a:t>Levels: WT </a:t>
            </a:r>
            <a:r>
              <a:rPr lang="en-GB" dirty="0">
                <a:latin typeface="Courier New"/>
                <a:ea typeface="+mn-lt"/>
                <a:cs typeface="Courier New"/>
              </a:rPr>
              <a:t>Mut1 Mut2</a:t>
            </a:r>
            <a:endParaRPr lang="en-GB" dirty="0">
              <a:latin typeface="Courier New"/>
            </a:endParaRPr>
          </a:p>
          <a:p>
            <a:endParaRPr lang="en-GB" dirty="0">
              <a:latin typeface="Courier New"/>
              <a:ea typeface="+mn-lt"/>
              <a:cs typeface="+mn-lt"/>
            </a:endParaRPr>
          </a:p>
          <a:p>
            <a:endParaRPr lang="en-GB" dirty="0"/>
          </a:p>
          <a:p>
            <a:endParaRPr lang="en-US" dirty="0"/>
          </a:p>
        </p:txBody>
      </p:sp>
    </p:spTree>
    <p:extLst>
      <p:ext uri="{BB962C8B-B14F-4D97-AF65-F5344CB8AC3E}">
        <p14:creationId xmlns:p14="http://schemas.microsoft.com/office/powerpoint/2010/main" val="12694116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1D15-0B09-B256-9FBF-913CB1117C21}"/>
              </a:ext>
            </a:extLst>
          </p:cNvPr>
          <p:cNvSpPr>
            <a:spLocks noGrp="1"/>
          </p:cNvSpPr>
          <p:nvPr>
            <p:ph type="title"/>
          </p:nvPr>
        </p:nvSpPr>
        <p:spPr/>
        <p:txBody>
          <a:bodyPr/>
          <a:lstStyle/>
          <a:p>
            <a:r>
              <a:rPr lang="en-GB" dirty="0">
                <a:ea typeface="Verdana"/>
                <a:cs typeface="Gill Sans"/>
              </a:rPr>
              <a:t>Setting factor variables </a:t>
            </a:r>
            <a:endParaRPr lang="en-GB"/>
          </a:p>
        </p:txBody>
      </p:sp>
      <p:sp>
        <p:nvSpPr>
          <p:cNvPr id="3" name="Text Placeholder 2">
            <a:extLst>
              <a:ext uri="{FF2B5EF4-FFF2-40B4-BE49-F238E27FC236}">
                <a16:creationId xmlns:a16="http://schemas.microsoft.com/office/drawing/2014/main" id="{92EA1A3C-0B70-B247-88D2-25C12A935ECA}"/>
              </a:ext>
            </a:extLst>
          </p:cNvPr>
          <p:cNvSpPr>
            <a:spLocks noGrp="1"/>
          </p:cNvSpPr>
          <p:nvPr>
            <p:ph type="body" sz="quarter" idx="11"/>
          </p:nvPr>
        </p:nvSpPr>
        <p:spPr>
          <a:xfrm>
            <a:off x="838200" y="857250"/>
            <a:ext cx="10982325" cy="5313363"/>
          </a:xfrm>
        </p:spPr>
        <p:txBody>
          <a:bodyPr vert="horz" lIns="91440" tIns="45720" rIns="91440" bIns="45720" rtlCol="0" anchor="t">
            <a:noAutofit/>
          </a:bodyPr>
          <a:lstStyle/>
          <a:p>
            <a:pPr>
              <a:lnSpc>
                <a:spcPct val="100000"/>
              </a:lnSpc>
              <a:spcBef>
                <a:spcPts val="0"/>
              </a:spcBef>
            </a:pPr>
            <a:r>
              <a:rPr lang="pt-BR" err="1">
                <a:ea typeface="+mn-lt"/>
                <a:cs typeface="+mn-lt"/>
              </a:rPr>
              <a:t>Convert</a:t>
            </a:r>
            <a:r>
              <a:rPr lang="pt-BR" dirty="0">
                <a:ea typeface="+mn-lt"/>
                <a:cs typeface="+mn-lt"/>
              </a:rPr>
              <a:t> </a:t>
            </a:r>
            <a:r>
              <a:rPr lang="pt-BR" err="1">
                <a:ea typeface="+mn-lt"/>
                <a:cs typeface="+mn-lt"/>
              </a:rPr>
              <a:t>categorical</a:t>
            </a:r>
            <a:r>
              <a:rPr lang="pt-BR" dirty="0">
                <a:ea typeface="+mn-lt"/>
                <a:cs typeface="+mn-lt"/>
              </a:rPr>
              <a:t> </a:t>
            </a:r>
            <a:r>
              <a:rPr lang="pt-BR" err="1">
                <a:ea typeface="+mn-lt"/>
                <a:cs typeface="+mn-lt"/>
              </a:rPr>
              <a:t>variables</a:t>
            </a:r>
            <a:r>
              <a:rPr lang="pt-BR" dirty="0">
                <a:ea typeface="+mn-lt"/>
                <a:cs typeface="+mn-lt"/>
              </a:rPr>
              <a:t> </a:t>
            </a:r>
            <a:r>
              <a:rPr lang="pt-BR" err="1">
                <a:ea typeface="+mn-lt"/>
                <a:cs typeface="+mn-lt"/>
              </a:rPr>
              <a:t>to</a:t>
            </a:r>
            <a:r>
              <a:rPr lang="pt-BR" dirty="0">
                <a:ea typeface="+mn-lt"/>
                <a:cs typeface="+mn-lt"/>
              </a:rPr>
              <a:t> </a:t>
            </a:r>
            <a:r>
              <a:rPr lang="pt-BR" err="1">
                <a:ea typeface="+mn-lt"/>
                <a:cs typeface="+mn-lt"/>
              </a:rPr>
              <a:t>factors</a:t>
            </a:r>
            <a:r>
              <a:rPr lang="pt-BR" dirty="0">
                <a:ea typeface="+mn-lt"/>
                <a:cs typeface="+mn-lt"/>
              </a:rPr>
              <a:t> as </a:t>
            </a:r>
            <a:r>
              <a:rPr lang="pt-BR" err="1">
                <a:ea typeface="+mn-lt"/>
                <a:cs typeface="+mn-lt"/>
              </a:rPr>
              <a:t>needed</a:t>
            </a:r>
            <a:r>
              <a:rPr lang="pt-BR" dirty="0">
                <a:ea typeface="+mn-lt"/>
                <a:cs typeface="+mn-lt"/>
              </a:rPr>
              <a:t>.</a:t>
            </a:r>
            <a:endParaRPr lang="en-US" dirty="0">
              <a:ea typeface="+mn-lt"/>
              <a:cs typeface="+mn-lt"/>
            </a:endParaRPr>
          </a:p>
          <a:p>
            <a:pPr>
              <a:lnSpc>
                <a:spcPct val="100000"/>
              </a:lnSpc>
              <a:spcBef>
                <a:spcPts val="0"/>
              </a:spcBef>
            </a:pPr>
            <a:endParaRPr lang="pt-BR" dirty="0">
              <a:ea typeface="+mn-lt"/>
              <a:cs typeface="+mn-lt"/>
            </a:endParaRPr>
          </a:p>
          <a:p>
            <a:pPr>
              <a:lnSpc>
                <a:spcPct val="100000"/>
              </a:lnSpc>
              <a:spcBef>
                <a:spcPts val="0"/>
              </a:spcBef>
            </a:pPr>
            <a:r>
              <a:rPr lang="pt-BR" dirty="0" err="1">
                <a:latin typeface="Courier New"/>
                <a:ea typeface="+mn-lt"/>
                <a:cs typeface="+mn-lt"/>
              </a:rPr>
              <a:t>snps$chr</a:t>
            </a:r>
            <a:r>
              <a:rPr lang="pt-BR" dirty="0">
                <a:latin typeface="Courier New"/>
                <a:ea typeface="+mn-lt"/>
                <a:cs typeface="+mn-lt"/>
              </a:rPr>
              <a:t>   &lt;- </a:t>
            </a:r>
            <a:r>
              <a:rPr lang="pt-BR" dirty="0" err="1">
                <a:latin typeface="Courier New"/>
                <a:ea typeface="+mn-lt"/>
                <a:cs typeface="+mn-lt"/>
              </a:rPr>
              <a:t>factor</a:t>
            </a:r>
            <a:r>
              <a:rPr lang="pt-BR" dirty="0">
                <a:latin typeface="Courier New"/>
                <a:ea typeface="+mn-lt"/>
                <a:cs typeface="+mn-lt"/>
              </a:rPr>
              <a:t>(</a:t>
            </a:r>
            <a:r>
              <a:rPr lang="pt-BR" dirty="0" err="1">
                <a:latin typeface="Courier New"/>
                <a:ea typeface="+mn-lt"/>
                <a:cs typeface="+mn-lt"/>
              </a:rPr>
              <a:t>snps$chr</a:t>
            </a:r>
            <a:r>
              <a:rPr lang="pt-BR" dirty="0">
                <a:latin typeface="Courier New"/>
                <a:ea typeface="+mn-lt"/>
                <a:cs typeface="+mn-lt"/>
              </a:rPr>
              <a:t>, </a:t>
            </a:r>
            <a:r>
              <a:rPr lang="pt-BR" dirty="0" err="1">
                <a:latin typeface="Courier New"/>
                <a:ea typeface="+mn-lt"/>
                <a:cs typeface="+mn-lt"/>
              </a:rPr>
              <a:t>levels</a:t>
            </a:r>
            <a:r>
              <a:rPr lang="pt-BR" dirty="0">
                <a:latin typeface="Courier New"/>
                <a:ea typeface="+mn-lt"/>
                <a:cs typeface="+mn-lt"/>
              </a:rPr>
              <a:t>=c("1","5","16","22"))</a:t>
            </a:r>
            <a:endParaRPr lang="en-US" dirty="0">
              <a:latin typeface="Courier New"/>
              <a:ea typeface="+mn-lt"/>
              <a:cs typeface="+mn-lt"/>
            </a:endParaRPr>
          </a:p>
          <a:p>
            <a:pPr>
              <a:lnSpc>
                <a:spcPct val="100000"/>
              </a:lnSpc>
              <a:spcBef>
                <a:spcPts val="0"/>
              </a:spcBef>
            </a:pPr>
            <a:r>
              <a:rPr lang="pt-BR" dirty="0" err="1">
                <a:latin typeface="Courier New"/>
                <a:ea typeface="+mn-lt"/>
                <a:cs typeface="+mn-lt"/>
              </a:rPr>
              <a:t>snps$minor</a:t>
            </a:r>
            <a:r>
              <a:rPr lang="pt-BR" dirty="0">
                <a:latin typeface="Courier New"/>
                <a:ea typeface="+mn-lt"/>
                <a:cs typeface="+mn-lt"/>
              </a:rPr>
              <a:t> &lt;- </a:t>
            </a:r>
            <a:r>
              <a:rPr lang="pt-BR" dirty="0" err="1">
                <a:latin typeface="Courier New"/>
                <a:ea typeface="+mn-lt"/>
                <a:cs typeface="+mn-lt"/>
              </a:rPr>
              <a:t>factor</a:t>
            </a:r>
            <a:r>
              <a:rPr lang="pt-BR" dirty="0">
                <a:latin typeface="Courier New"/>
                <a:ea typeface="+mn-lt"/>
                <a:cs typeface="+mn-lt"/>
              </a:rPr>
              <a:t>(</a:t>
            </a:r>
            <a:r>
              <a:rPr lang="pt-BR" dirty="0" err="1">
                <a:latin typeface="Courier New"/>
                <a:ea typeface="+mn-lt"/>
                <a:cs typeface="+mn-lt"/>
              </a:rPr>
              <a:t>snps$minor</a:t>
            </a:r>
            <a:r>
              <a:rPr lang="pt-BR" dirty="0">
                <a:latin typeface="Courier New"/>
                <a:ea typeface="+mn-lt"/>
                <a:cs typeface="+mn-lt"/>
              </a:rPr>
              <a:t>)</a:t>
            </a:r>
            <a:endParaRPr lang="en-US">
              <a:latin typeface="Courier New"/>
              <a:ea typeface="+mn-lt"/>
              <a:cs typeface="+mn-lt"/>
            </a:endParaRPr>
          </a:p>
          <a:p>
            <a:pPr>
              <a:lnSpc>
                <a:spcPct val="100000"/>
              </a:lnSpc>
              <a:spcBef>
                <a:spcPts val="0"/>
              </a:spcBef>
            </a:pPr>
            <a:r>
              <a:rPr lang="pt-BR" dirty="0" err="1">
                <a:latin typeface="Courier New"/>
                <a:ea typeface="+mn-lt"/>
                <a:cs typeface="+mn-lt"/>
              </a:rPr>
              <a:t>snps$major</a:t>
            </a:r>
            <a:r>
              <a:rPr lang="pt-BR" dirty="0">
                <a:latin typeface="Courier New"/>
                <a:ea typeface="+mn-lt"/>
                <a:cs typeface="+mn-lt"/>
              </a:rPr>
              <a:t> &lt;- </a:t>
            </a:r>
            <a:r>
              <a:rPr lang="pt-BR" dirty="0" err="1">
                <a:latin typeface="Courier New"/>
                <a:ea typeface="+mn-lt"/>
                <a:cs typeface="+mn-lt"/>
              </a:rPr>
              <a:t>factor</a:t>
            </a:r>
            <a:r>
              <a:rPr lang="pt-BR" dirty="0">
                <a:latin typeface="Courier New"/>
                <a:ea typeface="+mn-lt"/>
                <a:cs typeface="+mn-lt"/>
              </a:rPr>
              <a:t>(</a:t>
            </a:r>
            <a:r>
              <a:rPr lang="pt-BR" dirty="0" err="1">
                <a:latin typeface="Courier New"/>
                <a:ea typeface="+mn-lt"/>
                <a:cs typeface="+mn-lt"/>
              </a:rPr>
              <a:t>snps$major</a:t>
            </a:r>
            <a:r>
              <a:rPr lang="pt-BR" dirty="0">
                <a:latin typeface="Courier New"/>
                <a:ea typeface="+mn-lt"/>
                <a:cs typeface="+mn-lt"/>
              </a:rPr>
              <a:t>)</a:t>
            </a:r>
            <a:endParaRPr lang="en-US">
              <a:latin typeface="Courier New"/>
              <a:ea typeface="+mn-lt"/>
              <a:cs typeface="+mn-lt"/>
            </a:endParaRPr>
          </a:p>
          <a:p>
            <a:pPr>
              <a:lnSpc>
                <a:spcPct val="100000"/>
              </a:lnSpc>
              <a:spcBef>
                <a:spcPts val="0"/>
              </a:spcBef>
            </a:pPr>
            <a:endParaRPr lang="pt-BR" dirty="0">
              <a:latin typeface="Courier New"/>
              <a:ea typeface="+mn-lt"/>
              <a:cs typeface="+mn-lt"/>
            </a:endParaRPr>
          </a:p>
          <a:p>
            <a:pPr>
              <a:lnSpc>
                <a:spcPct val="100000"/>
              </a:lnSpc>
              <a:spcBef>
                <a:spcPts val="0"/>
              </a:spcBef>
            </a:pPr>
            <a:endParaRPr lang="pt-BR" dirty="0">
              <a:latin typeface="Courier New"/>
              <a:ea typeface="+mn-lt"/>
              <a:cs typeface="+mn-lt"/>
            </a:endParaRPr>
          </a:p>
          <a:p>
            <a:pPr>
              <a:lnSpc>
                <a:spcPct val="100000"/>
              </a:lnSpc>
              <a:spcBef>
                <a:spcPts val="0"/>
              </a:spcBef>
            </a:pPr>
            <a:r>
              <a:rPr lang="tr-TR" err="1">
                <a:latin typeface="Courier New"/>
                <a:ea typeface="+mn-lt"/>
                <a:cs typeface="+mn-lt"/>
              </a:rPr>
              <a:t>str</a:t>
            </a:r>
            <a:r>
              <a:rPr lang="tr-TR" dirty="0">
                <a:latin typeface="Courier New"/>
                <a:ea typeface="+mn-lt"/>
                <a:cs typeface="+mn-lt"/>
              </a:rPr>
              <a:t>(</a:t>
            </a:r>
            <a:r>
              <a:rPr lang="tr-TR" err="1">
                <a:latin typeface="Courier New"/>
                <a:ea typeface="+mn-lt"/>
                <a:cs typeface="+mn-lt"/>
              </a:rPr>
              <a:t>snps</a:t>
            </a:r>
            <a:r>
              <a:rPr lang="tr-TR" dirty="0">
                <a:latin typeface="Courier New"/>
                <a:ea typeface="+mn-lt"/>
                <a:cs typeface="+mn-lt"/>
              </a:rPr>
              <a:t>)  </a:t>
            </a:r>
            <a:r>
              <a:rPr lang="tr-TR" b="1" dirty="0">
                <a:solidFill>
                  <a:schemeClr val="accent4"/>
                </a:solidFill>
                <a:latin typeface="Courier New"/>
                <a:ea typeface="+mn-lt"/>
                <a:cs typeface="+mn-lt"/>
              </a:rPr>
              <a:t># </a:t>
            </a:r>
            <a:r>
              <a:rPr lang="tr-TR" b="1" err="1">
                <a:solidFill>
                  <a:schemeClr val="accent4"/>
                </a:solidFill>
                <a:latin typeface="Courier New"/>
                <a:ea typeface="+mn-lt"/>
                <a:cs typeface="+mn-lt"/>
              </a:rPr>
              <a:t>structure</a:t>
            </a:r>
            <a:r>
              <a:rPr lang="tr-TR" b="1" dirty="0">
                <a:solidFill>
                  <a:schemeClr val="accent4"/>
                </a:solidFill>
                <a:latin typeface="Courier New"/>
                <a:ea typeface="+mn-lt"/>
                <a:cs typeface="+mn-lt"/>
              </a:rPr>
              <a:t> of </a:t>
            </a:r>
            <a:r>
              <a:rPr lang="tr-TR" b="1" err="1">
                <a:solidFill>
                  <a:schemeClr val="accent4"/>
                </a:solidFill>
                <a:latin typeface="Courier New"/>
                <a:ea typeface="+mn-lt"/>
                <a:cs typeface="+mn-lt"/>
              </a:rPr>
              <a:t>the</a:t>
            </a:r>
            <a:r>
              <a:rPr lang="tr-TR" b="1" dirty="0">
                <a:solidFill>
                  <a:schemeClr val="accent4"/>
                </a:solidFill>
                <a:latin typeface="Courier New"/>
                <a:ea typeface="+mn-lt"/>
                <a:cs typeface="+mn-lt"/>
              </a:rPr>
              <a:t> data </a:t>
            </a:r>
            <a:r>
              <a:rPr lang="tr-TR" b="1" err="1">
                <a:solidFill>
                  <a:schemeClr val="accent4"/>
                </a:solidFill>
                <a:latin typeface="Courier New"/>
                <a:ea typeface="+mn-lt"/>
                <a:cs typeface="+mn-lt"/>
              </a:rPr>
              <a:t>fram</a:t>
            </a:r>
            <a:r>
              <a:rPr lang="en-US" b="1" dirty="0">
                <a:solidFill>
                  <a:schemeClr val="accent4"/>
                </a:solidFill>
                <a:latin typeface="Courier New"/>
                <a:ea typeface="+mn-lt"/>
                <a:cs typeface="+mn-lt"/>
              </a:rPr>
              <a:t>e</a:t>
            </a:r>
            <a:endParaRPr lang="tr-TR" b="1" dirty="0">
              <a:solidFill>
                <a:schemeClr val="accent4"/>
              </a:solidFill>
              <a:latin typeface="Courier New"/>
              <a:ea typeface="+mn-lt"/>
              <a:cs typeface="+mn-lt"/>
            </a:endParaRPr>
          </a:p>
          <a:p>
            <a:pPr>
              <a:lnSpc>
                <a:spcPct val="100000"/>
              </a:lnSpc>
              <a:spcBef>
                <a:spcPts val="0"/>
              </a:spcBef>
            </a:pPr>
            <a:r>
              <a:rPr lang="en-US" dirty="0">
                <a:latin typeface="Courier New"/>
                <a:ea typeface="+mn-lt"/>
                <a:cs typeface="+mn-lt"/>
              </a:rPr>
              <a:t> '</a:t>
            </a:r>
            <a:r>
              <a:rPr lang="en-US" err="1">
                <a:latin typeface="Courier New"/>
                <a:ea typeface="+mn-lt"/>
                <a:cs typeface="+mn-lt"/>
              </a:rPr>
              <a:t>data.frame</a:t>
            </a:r>
            <a:r>
              <a:rPr lang="en-US" dirty="0">
                <a:latin typeface="Courier New"/>
                <a:ea typeface="+mn-lt"/>
                <a:cs typeface="+mn-lt"/>
              </a:rPr>
              <a:t>': 40 obs. of  4 variables:</a:t>
            </a:r>
          </a:p>
          <a:p>
            <a:pPr>
              <a:lnSpc>
                <a:spcPct val="100000"/>
              </a:lnSpc>
              <a:spcBef>
                <a:spcPts val="0"/>
              </a:spcBef>
            </a:pPr>
            <a:r>
              <a:rPr lang="en-US" dirty="0">
                <a:latin typeface="Courier New"/>
                <a:ea typeface="+mn-lt"/>
                <a:cs typeface="+mn-lt"/>
              </a:rPr>
              <a:t> $ chr  : Factor w/ 4 levels "1","5","16","22": 1 1 1 ...</a:t>
            </a:r>
          </a:p>
          <a:p>
            <a:pPr>
              <a:lnSpc>
                <a:spcPct val="100000"/>
              </a:lnSpc>
              <a:spcBef>
                <a:spcPts val="0"/>
              </a:spcBef>
            </a:pPr>
            <a:r>
              <a:rPr lang="en-US" dirty="0">
                <a:latin typeface="Courier New"/>
                <a:ea typeface="+mn-lt"/>
                <a:cs typeface="+mn-lt"/>
              </a:rPr>
              <a:t> $ pos  : int  123369 138369 153369 168369 183369 ...</a:t>
            </a:r>
          </a:p>
          <a:p>
            <a:pPr>
              <a:lnSpc>
                <a:spcPct val="100000"/>
              </a:lnSpc>
              <a:spcBef>
                <a:spcPts val="0"/>
              </a:spcBef>
            </a:pPr>
            <a:r>
              <a:rPr lang="en-US" dirty="0">
                <a:latin typeface="Courier New"/>
                <a:ea typeface="+mn-lt"/>
                <a:cs typeface="+mn-lt"/>
              </a:rPr>
              <a:t> $ minor: Factor w/ 4 levels "A","C","G","T": 1 3 4 2 3 ...</a:t>
            </a:r>
          </a:p>
          <a:p>
            <a:pPr>
              <a:lnSpc>
                <a:spcPct val="100000"/>
              </a:lnSpc>
              <a:spcBef>
                <a:spcPts val="0"/>
              </a:spcBef>
            </a:pPr>
            <a:r>
              <a:rPr lang="en-US" dirty="0">
                <a:latin typeface="Courier New"/>
                <a:ea typeface="+mn-lt"/>
                <a:cs typeface="+mn-lt"/>
              </a:rPr>
              <a:t> $ major: Factor w/ 4 levels "A","C","G","T": 2 4 2 4 1 ...</a:t>
            </a:r>
            <a:endParaRPr lang="pt-BR" dirty="0">
              <a:latin typeface="Courier New"/>
              <a:ea typeface="+mn-lt"/>
              <a:cs typeface="+mn-lt"/>
            </a:endParaRPr>
          </a:p>
        </p:txBody>
      </p:sp>
    </p:spTree>
    <p:extLst>
      <p:ext uri="{BB962C8B-B14F-4D97-AF65-F5344CB8AC3E}">
        <p14:creationId xmlns:p14="http://schemas.microsoft.com/office/powerpoint/2010/main" val="25155468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96E1-DE3C-6A35-71B4-481109BA7B0A}"/>
              </a:ext>
            </a:extLst>
          </p:cNvPr>
          <p:cNvSpPr>
            <a:spLocks noGrp="1"/>
          </p:cNvSpPr>
          <p:nvPr>
            <p:ph type="title"/>
          </p:nvPr>
        </p:nvSpPr>
        <p:spPr/>
        <p:txBody>
          <a:bodyPr/>
          <a:lstStyle/>
          <a:p>
            <a:r>
              <a:rPr lang="en-GB" dirty="0">
                <a:ea typeface="Verdana"/>
                <a:cs typeface="Gill Sans"/>
              </a:rPr>
              <a:t>Getting a summary</a:t>
            </a:r>
            <a:endParaRPr lang="en-GB" dirty="0"/>
          </a:p>
        </p:txBody>
      </p:sp>
      <p:sp>
        <p:nvSpPr>
          <p:cNvPr id="3" name="Text Placeholder 2">
            <a:extLst>
              <a:ext uri="{FF2B5EF4-FFF2-40B4-BE49-F238E27FC236}">
                <a16:creationId xmlns:a16="http://schemas.microsoft.com/office/drawing/2014/main" id="{C20C8FD4-03FD-E074-21B8-09BE1C599729}"/>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pt-BR" dirty="0" err="1">
                <a:latin typeface="Courier New"/>
                <a:ea typeface="+mn-lt"/>
                <a:cs typeface="+mn-lt"/>
              </a:rPr>
              <a:t>summary</a:t>
            </a:r>
            <a:r>
              <a:rPr lang="pt-BR" dirty="0">
                <a:latin typeface="Courier New"/>
                <a:ea typeface="+mn-lt"/>
                <a:cs typeface="+mn-lt"/>
              </a:rPr>
              <a:t>(</a:t>
            </a:r>
            <a:r>
              <a:rPr lang="pt-BR" dirty="0" err="1">
                <a:latin typeface="Courier New"/>
                <a:ea typeface="+mn-lt"/>
                <a:cs typeface="+mn-lt"/>
              </a:rPr>
              <a:t>snps</a:t>
            </a:r>
            <a:r>
              <a:rPr lang="pt-BR" dirty="0">
                <a:latin typeface="Courier New"/>
                <a:ea typeface="+mn-lt"/>
                <a:cs typeface="+mn-lt"/>
              </a:rPr>
              <a:t>) </a:t>
            </a:r>
            <a:endParaRPr lang="en-US" dirty="0">
              <a:latin typeface="Courier New"/>
              <a:ea typeface="+mn-lt"/>
              <a:cs typeface="+mn-lt"/>
            </a:endParaRPr>
          </a:p>
          <a:p>
            <a:pPr>
              <a:lnSpc>
                <a:spcPct val="100000"/>
              </a:lnSpc>
              <a:spcBef>
                <a:spcPts val="0"/>
              </a:spcBef>
            </a:pPr>
            <a:r>
              <a:rPr lang="en-US" dirty="0">
                <a:latin typeface="Courier New"/>
                <a:ea typeface="+mn-lt"/>
                <a:cs typeface="+mn-lt"/>
              </a:rPr>
              <a:t> chr          pos          minor  major </a:t>
            </a:r>
            <a:endParaRPr lang="en-US">
              <a:latin typeface="Courier New"/>
              <a:ea typeface="+mn-lt"/>
              <a:cs typeface="+mn-lt"/>
            </a:endParaRPr>
          </a:p>
          <a:p>
            <a:pPr>
              <a:lnSpc>
                <a:spcPct val="100000"/>
              </a:lnSpc>
              <a:spcBef>
                <a:spcPts val="0"/>
              </a:spcBef>
            </a:pPr>
            <a:r>
              <a:rPr lang="en-US" dirty="0">
                <a:latin typeface="Courier New"/>
                <a:ea typeface="+mn-lt"/>
                <a:cs typeface="+mn-lt"/>
              </a:rPr>
              <a:t> 1 : 6   Min.   : 123369   A: 9   A:17  </a:t>
            </a:r>
            <a:endParaRPr lang="en-US">
              <a:latin typeface="Courier New"/>
              <a:ea typeface="+mn-lt"/>
              <a:cs typeface="+mn-lt"/>
            </a:endParaRPr>
          </a:p>
          <a:p>
            <a:pPr>
              <a:lnSpc>
                <a:spcPct val="100000"/>
              </a:lnSpc>
              <a:spcBef>
                <a:spcPts val="0"/>
              </a:spcBef>
            </a:pPr>
            <a:r>
              <a:rPr lang="en-US" dirty="0">
                <a:latin typeface="Courier New"/>
                <a:ea typeface="+mn-lt"/>
                <a:cs typeface="+mn-lt"/>
              </a:rPr>
              <a:t> 5 : 9   1st Qu.: 340869   C:10   </a:t>
            </a:r>
            <a:r>
              <a:rPr lang="en-US" dirty="0" err="1">
                <a:latin typeface="Courier New"/>
                <a:ea typeface="+mn-lt"/>
                <a:cs typeface="+mn-lt"/>
              </a:rPr>
              <a:t>C:10</a:t>
            </a:r>
            <a:r>
              <a:rPr lang="en-US" dirty="0">
                <a:latin typeface="Courier New"/>
                <a:ea typeface="+mn-lt"/>
                <a:cs typeface="+mn-lt"/>
              </a:rPr>
              <a:t>  </a:t>
            </a:r>
            <a:endParaRPr lang="en-US">
              <a:latin typeface="Courier New"/>
              <a:ea typeface="+mn-lt"/>
              <a:cs typeface="+mn-lt"/>
            </a:endParaRPr>
          </a:p>
          <a:p>
            <a:pPr>
              <a:lnSpc>
                <a:spcPct val="100000"/>
              </a:lnSpc>
              <a:spcBef>
                <a:spcPts val="0"/>
              </a:spcBef>
            </a:pPr>
            <a:r>
              <a:rPr lang="en-US" dirty="0">
                <a:latin typeface="Courier New"/>
                <a:ea typeface="+mn-lt"/>
                <a:cs typeface="+mn-lt"/>
              </a:rPr>
              <a:t> 16: 9   Median : 715869   G:15   G: 4  </a:t>
            </a:r>
            <a:endParaRPr lang="en-US">
              <a:latin typeface="Courier New"/>
              <a:ea typeface="+mn-lt"/>
              <a:cs typeface="+mn-lt"/>
            </a:endParaRPr>
          </a:p>
          <a:p>
            <a:pPr>
              <a:lnSpc>
                <a:spcPct val="100000"/>
              </a:lnSpc>
              <a:spcBef>
                <a:spcPts val="0"/>
              </a:spcBef>
            </a:pPr>
            <a:r>
              <a:rPr lang="en-US" dirty="0">
                <a:latin typeface="Courier New"/>
                <a:ea typeface="+mn-lt"/>
                <a:cs typeface="+mn-lt"/>
              </a:rPr>
              <a:t> 22:16   Mean   : 777869   T: 6   T: 9  </a:t>
            </a:r>
            <a:endParaRPr lang="en-US">
              <a:latin typeface="Courier New"/>
              <a:ea typeface="+mn-lt"/>
              <a:cs typeface="+mn-lt"/>
            </a:endParaRPr>
          </a:p>
          <a:p>
            <a:pPr>
              <a:lnSpc>
                <a:spcPct val="100000"/>
              </a:lnSpc>
              <a:spcBef>
                <a:spcPts val="0"/>
              </a:spcBef>
            </a:pPr>
            <a:r>
              <a:rPr lang="en-US" dirty="0">
                <a:latin typeface="Courier New"/>
                <a:ea typeface="+mn-lt"/>
                <a:cs typeface="+mn-lt"/>
              </a:rPr>
              <a:t>         3rd Qu.:1185869                </a:t>
            </a:r>
            <a:endParaRPr lang="en-US">
              <a:latin typeface="Courier New"/>
              <a:ea typeface="+mn-lt"/>
              <a:cs typeface="+mn-lt"/>
            </a:endParaRPr>
          </a:p>
          <a:p>
            <a:pPr>
              <a:lnSpc>
                <a:spcPct val="100000"/>
              </a:lnSpc>
              <a:spcBef>
                <a:spcPts val="0"/>
              </a:spcBef>
            </a:pPr>
            <a:r>
              <a:rPr lang="en-US" dirty="0">
                <a:latin typeface="Courier New"/>
                <a:ea typeface="+mn-lt"/>
                <a:cs typeface="+mn-lt"/>
              </a:rPr>
              <a:t>         Max.   :1673369 </a:t>
            </a:r>
            <a:endParaRPr lang="en-GB" dirty="0">
              <a:latin typeface="Courier New"/>
              <a:ea typeface="+mn-lt"/>
              <a:cs typeface="+mn-lt"/>
            </a:endParaRPr>
          </a:p>
          <a:p>
            <a:endParaRPr lang="en-GB" dirty="0"/>
          </a:p>
        </p:txBody>
      </p:sp>
    </p:spTree>
    <p:extLst>
      <p:ext uri="{BB962C8B-B14F-4D97-AF65-F5344CB8AC3E}">
        <p14:creationId xmlns:p14="http://schemas.microsoft.com/office/powerpoint/2010/main" val="9571742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FC64-FAC3-514B-BB72-0BDB02B8C45D}"/>
              </a:ext>
            </a:extLst>
          </p:cNvPr>
          <p:cNvSpPr>
            <a:spLocks noGrp="1"/>
          </p:cNvSpPr>
          <p:nvPr>
            <p:ph type="title"/>
          </p:nvPr>
        </p:nvSpPr>
        <p:spPr/>
        <p:txBody>
          <a:bodyPr/>
          <a:lstStyle/>
          <a:p>
            <a:r>
              <a:rPr lang="en-GB" dirty="0">
                <a:ea typeface="Verdana"/>
                <a:cs typeface="Gill Sans"/>
              </a:rPr>
              <a:t>Reminder – accessing parts of the </a:t>
            </a:r>
            <a:r>
              <a:rPr lang="en-GB" dirty="0" err="1">
                <a:ea typeface="Verdana"/>
                <a:cs typeface="Gill Sans"/>
              </a:rPr>
              <a:t>dataframe</a:t>
            </a:r>
            <a:r>
              <a:rPr lang="en-GB" dirty="0">
                <a:ea typeface="Verdana"/>
                <a:cs typeface="Gill Sans"/>
              </a:rPr>
              <a:t> (I)</a:t>
            </a:r>
            <a:endParaRPr lang="en-GB" dirty="0" err="1"/>
          </a:p>
        </p:txBody>
      </p:sp>
      <p:sp>
        <p:nvSpPr>
          <p:cNvPr id="3" name="Text Placeholder 2">
            <a:extLst>
              <a:ext uri="{FF2B5EF4-FFF2-40B4-BE49-F238E27FC236}">
                <a16:creationId xmlns:a16="http://schemas.microsoft.com/office/drawing/2014/main" id="{520FCFD5-9CBD-39AF-C243-6E06004A23D5}"/>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pt-BR" sz="1800" err="1">
                <a:latin typeface="Courier New"/>
                <a:ea typeface="+mn-lt"/>
                <a:cs typeface="+mn-lt"/>
              </a:rPr>
              <a:t>snps</a:t>
            </a:r>
            <a:r>
              <a:rPr lang="pt-BR" sz="1800" dirty="0">
                <a:latin typeface="Courier New"/>
                <a:ea typeface="+mn-lt"/>
                <a:cs typeface="+mn-lt"/>
              </a:rPr>
              <a:t>[2,]  </a:t>
            </a:r>
            <a:r>
              <a:rPr lang="pt-BR" sz="1800" b="1" dirty="0">
                <a:solidFill>
                  <a:schemeClr val="accent4"/>
                </a:solidFill>
                <a:latin typeface="Courier New"/>
                <a:ea typeface="+mn-lt"/>
                <a:cs typeface="+mn-lt"/>
              </a:rPr>
              <a:t># 2nd </a:t>
            </a:r>
            <a:r>
              <a:rPr lang="pt-BR" sz="1800" b="1" err="1">
                <a:solidFill>
                  <a:schemeClr val="accent4"/>
                </a:solidFill>
                <a:latin typeface="Courier New"/>
                <a:ea typeface="+mn-lt"/>
                <a:cs typeface="+mn-lt"/>
              </a:rPr>
              <a:t>row</a:t>
            </a:r>
            <a:endParaRPr lang="en-US" sz="1800" b="1">
              <a:solidFill>
                <a:schemeClr val="accent4"/>
              </a:solidFill>
              <a:latin typeface="Courier New"/>
              <a:ea typeface="+mn-lt"/>
              <a:cs typeface="+mn-lt"/>
            </a:endParaRPr>
          </a:p>
          <a:p>
            <a:pPr>
              <a:lnSpc>
                <a:spcPct val="100000"/>
              </a:lnSpc>
              <a:spcBef>
                <a:spcPts val="0"/>
              </a:spcBef>
            </a:pPr>
            <a:r>
              <a:rPr lang="pt-BR" sz="1800" dirty="0">
                <a:latin typeface="Courier New"/>
                <a:ea typeface="+mn-lt"/>
                <a:cs typeface="+mn-lt"/>
              </a:rPr>
              <a:t>   </a:t>
            </a:r>
            <a:r>
              <a:rPr lang="pt-BR" sz="1800" err="1">
                <a:latin typeface="Courier New"/>
                <a:ea typeface="+mn-lt"/>
                <a:cs typeface="+mn-lt"/>
              </a:rPr>
              <a:t>chr</a:t>
            </a:r>
            <a:r>
              <a:rPr lang="pt-BR" sz="1800" dirty="0">
                <a:latin typeface="Courier New"/>
                <a:ea typeface="+mn-lt"/>
                <a:cs typeface="+mn-lt"/>
              </a:rPr>
              <a:t>    </a:t>
            </a:r>
            <a:r>
              <a:rPr lang="pt-BR" sz="1800" err="1">
                <a:latin typeface="Courier New"/>
                <a:ea typeface="+mn-lt"/>
                <a:cs typeface="+mn-lt"/>
              </a:rPr>
              <a:t>pos</a:t>
            </a:r>
            <a:r>
              <a:rPr lang="pt-BR" sz="1800" dirty="0">
                <a:latin typeface="Courier New"/>
                <a:ea typeface="+mn-lt"/>
                <a:cs typeface="+mn-lt"/>
              </a:rPr>
              <a:t> </a:t>
            </a:r>
            <a:r>
              <a:rPr lang="pt-BR" sz="1800" err="1">
                <a:latin typeface="Courier New"/>
                <a:ea typeface="+mn-lt"/>
                <a:cs typeface="+mn-lt"/>
              </a:rPr>
              <a:t>minor</a:t>
            </a:r>
            <a:r>
              <a:rPr lang="pt-BR" sz="1800" dirty="0">
                <a:latin typeface="Courier New"/>
                <a:ea typeface="+mn-lt"/>
                <a:cs typeface="+mn-lt"/>
              </a:rPr>
              <a:t> major</a:t>
            </a:r>
            <a:endParaRPr lang="en-US" sz="1800">
              <a:latin typeface="Courier New"/>
              <a:ea typeface="+mn-lt"/>
              <a:cs typeface="+mn-lt"/>
            </a:endParaRPr>
          </a:p>
          <a:p>
            <a:pPr>
              <a:lnSpc>
                <a:spcPct val="100000"/>
              </a:lnSpc>
              <a:spcBef>
                <a:spcPts val="0"/>
              </a:spcBef>
            </a:pPr>
            <a:r>
              <a:rPr lang="pt-BR" sz="1800" dirty="0">
                <a:latin typeface="Courier New"/>
                <a:ea typeface="+mn-lt"/>
                <a:cs typeface="+mn-lt"/>
              </a:rPr>
              <a:t>2   1  138369    A     T</a:t>
            </a:r>
            <a:endParaRPr lang="pt-BR" sz="1800">
              <a:latin typeface="Courier New"/>
              <a:ea typeface="+mn-lt"/>
              <a:cs typeface="+mn-lt"/>
            </a:endParaRPr>
          </a:p>
          <a:p>
            <a:pPr>
              <a:lnSpc>
                <a:spcPct val="100000"/>
              </a:lnSpc>
              <a:spcBef>
                <a:spcPts val="0"/>
              </a:spcBef>
            </a:pPr>
            <a:endParaRPr lang="pt-BR" sz="1800" dirty="0">
              <a:latin typeface="Courier New"/>
              <a:ea typeface="+mn-lt"/>
              <a:cs typeface="+mn-lt"/>
            </a:endParaRPr>
          </a:p>
          <a:p>
            <a:pPr>
              <a:lnSpc>
                <a:spcPct val="100000"/>
              </a:lnSpc>
              <a:spcBef>
                <a:spcPts val="0"/>
              </a:spcBef>
            </a:pPr>
            <a:r>
              <a:rPr lang="pt-BR" sz="1800" err="1">
                <a:latin typeface="Courier New"/>
                <a:ea typeface="+mn-lt"/>
                <a:cs typeface="+mn-lt"/>
              </a:rPr>
              <a:t>snps</a:t>
            </a:r>
            <a:r>
              <a:rPr lang="pt-BR" sz="1800" dirty="0">
                <a:latin typeface="Courier New"/>
                <a:ea typeface="+mn-lt"/>
                <a:cs typeface="+mn-lt"/>
              </a:rPr>
              <a:t>[, "</a:t>
            </a:r>
            <a:r>
              <a:rPr lang="pt-BR" sz="1800" err="1">
                <a:latin typeface="Courier New"/>
                <a:ea typeface="+mn-lt"/>
                <a:cs typeface="+mn-lt"/>
              </a:rPr>
              <a:t>minor</a:t>
            </a:r>
            <a:r>
              <a:rPr lang="pt-BR" sz="1800" dirty="0">
                <a:latin typeface="Courier New"/>
                <a:ea typeface="+mn-lt"/>
                <a:cs typeface="+mn-lt"/>
              </a:rPr>
              <a:t>"]  </a:t>
            </a:r>
            <a:r>
              <a:rPr lang="pt-BR" sz="1800" b="1" dirty="0">
                <a:solidFill>
                  <a:schemeClr val="accent4"/>
                </a:solidFill>
                <a:latin typeface="Courier New"/>
                <a:ea typeface="+mn-lt"/>
                <a:cs typeface="+mn-lt"/>
              </a:rPr>
              <a:t># </a:t>
            </a:r>
            <a:r>
              <a:rPr lang="en-US" sz="1800" b="1" dirty="0">
                <a:solidFill>
                  <a:schemeClr val="accent4"/>
                </a:solidFill>
                <a:latin typeface="Courier New"/>
                <a:ea typeface="+mn-lt"/>
                <a:cs typeface="+mn-lt"/>
              </a:rPr>
              <a:t>column named "minor"</a:t>
            </a:r>
            <a:endParaRPr lang="da-DK" sz="1800" b="1">
              <a:solidFill>
                <a:schemeClr val="accent4"/>
              </a:solidFill>
              <a:latin typeface="Courier New"/>
              <a:ea typeface="+mn-lt"/>
              <a:cs typeface="+mn-lt"/>
            </a:endParaRPr>
          </a:p>
          <a:p>
            <a:pPr>
              <a:lnSpc>
                <a:spcPct val="100000"/>
              </a:lnSpc>
              <a:spcBef>
                <a:spcPts val="0"/>
              </a:spcBef>
            </a:pPr>
            <a:r>
              <a:rPr lang="da-DK" sz="1800" dirty="0">
                <a:latin typeface="Courier New"/>
                <a:ea typeface="+mn-lt"/>
                <a:cs typeface="+mn-lt"/>
              </a:rPr>
              <a:t>[1] A </a:t>
            </a:r>
            <a:r>
              <a:rPr lang="da-DK" sz="1800" err="1">
                <a:latin typeface="Courier New"/>
                <a:ea typeface="+mn-lt"/>
                <a:cs typeface="+mn-lt"/>
              </a:rPr>
              <a:t>A</a:t>
            </a:r>
            <a:r>
              <a:rPr lang="da-DK" sz="1800" dirty="0">
                <a:latin typeface="Courier New"/>
                <a:ea typeface="+mn-lt"/>
                <a:cs typeface="+mn-lt"/>
              </a:rPr>
              <a:t> T C G T G </a:t>
            </a:r>
            <a:r>
              <a:rPr lang="da-DK" sz="1800" err="1">
                <a:latin typeface="Courier New"/>
                <a:ea typeface="+mn-lt"/>
                <a:cs typeface="+mn-lt"/>
              </a:rPr>
              <a:t>G</a:t>
            </a:r>
            <a:r>
              <a:rPr lang="da-DK" sz="1800" dirty="0">
                <a:latin typeface="Courier New"/>
                <a:ea typeface="+mn-lt"/>
                <a:cs typeface="+mn-lt"/>
              </a:rPr>
              <a:t> A C A G A C G C A G </a:t>
            </a:r>
            <a:r>
              <a:rPr lang="da-DK" sz="1800" err="1">
                <a:latin typeface="Courier New"/>
                <a:ea typeface="+mn-lt"/>
                <a:cs typeface="+mn-lt"/>
              </a:rPr>
              <a:t>G</a:t>
            </a:r>
            <a:r>
              <a:rPr lang="da-DK" sz="1800" dirty="0">
                <a:latin typeface="Courier New"/>
                <a:ea typeface="+mn-lt"/>
                <a:cs typeface="+mn-lt"/>
              </a:rPr>
              <a:t> C G A C A G T C G C </a:t>
            </a:r>
            <a:r>
              <a:rPr lang="da-DK" sz="1800" err="1">
                <a:latin typeface="Courier New"/>
                <a:ea typeface="+mn-lt"/>
                <a:cs typeface="+mn-lt"/>
              </a:rPr>
              <a:t>C</a:t>
            </a:r>
            <a:r>
              <a:rPr lang="da-DK" sz="1800" dirty="0">
                <a:latin typeface="Courier New"/>
                <a:ea typeface="+mn-lt"/>
                <a:cs typeface="+mn-lt"/>
              </a:rPr>
              <a:t> T A G </a:t>
            </a:r>
            <a:r>
              <a:rPr lang="da-DK" sz="1800" err="1">
                <a:latin typeface="Courier New"/>
                <a:ea typeface="+mn-lt"/>
                <a:cs typeface="+mn-lt"/>
              </a:rPr>
              <a:t>G</a:t>
            </a:r>
            <a:r>
              <a:rPr lang="da-DK" sz="1800" dirty="0">
                <a:latin typeface="Courier New"/>
                <a:ea typeface="+mn-lt"/>
                <a:cs typeface="+mn-lt"/>
              </a:rPr>
              <a:t> T G T C G A</a:t>
            </a:r>
            <a:endParaRPr lang="en-US" sz="1800">
              <a:latin typeface="Courier New"/>
              <a:ea typeface="+mn-lt"/>
              <a:cs typeface="+mn-lt"/>
            </a:endParaRPr>
          </a:p>
          <a:p>
            <a:pPr>
              <a:lnSpc>
                <a:spcPct val="100000"/>
              </a:lnSpc>
              <a:spcBef>
                <a:spcPts val="0"/>
              </a:spcBef>
            </a:pPr>
            <a:r>
              <a:rPr lang="da-DK" sz="1800" dirty="0">
                <a:latin typeface="Courier New"/>
                <a:ea typeface="+mn-lt"/>
                <a:cs typeface="+mn-lt"/>
              </a:rPr>
              <a:t>Levels: A C G T</a:t>
            </a:r>
            <a:endParaRPr lang="en-US" sz="1800">
              <a:latin typeface="Courier New"/>
              <a:ea typeface="+mn-lt"/>
              <a:cs typeface="+mn-lt"/>
            </a:endParaRPr>
          </a:p>
          <a:p>
            <a:pPr>
              <a:lnSpc>
                <a:spcPct val="100000"/>
              </a:lnSpc>
              <a:spcBef>
                <a:spcPts val="0"/>
              </a:spcBef>
            </a:pPr>
            <a:endParaRPr lang="da-DK" sz="1800" dirty="0">
              <a:latin typeface="Courier New"/>
              <a:ea typeface="+mn-lt"/>
              <a:cs typeface="+mn-lt"/>
            </a:endParaRPr>
          </a:p>
          <a:p>
            <a:pPr>
              <a:lnSpc>
                <a:spcPct val="100000"/>
              </a:lnSpc>
              <a:spcBef>
                <a:spcPts val="0"/>
              </a:spcBef>
            </a:pPr>
            <a:r>
              <a:rPr lang="es-ES" sz="1800" err="1">
                <a:latin typeface="Courier New"/>
                <a:ea typeface="+mn-lt"/>
                <a:cs typeface="+mn-lt"/>
              </a:rPr>
              <a:t>snps</a:t>
            </a:r>
            <a:r>
              <a:rPr lang="es-ES" sz="1800" dirty="0">
                <a:latin typeface="Courier New"/>
                <a:ea typeface="+mn-lt"/>
                <a:cs typeface="+mn-lt"/>
              </a:rPr>
              <a:t>[1:3, c(1,3)] </a:t>
            </a:r>
            <a:r>
              <a:rPr lang="es-ES" sz="1800" b="1" dirty="0">
                <a:solidFill>
                  <a:schemeClr val="accent4"/>
                </a:solidFill>
                <a:latin typeface="Courier New"/>
                <a:ea typeface="+mn-lt"/>
                <a:cs typeface="+mn-lt"/>
              </a:rPr>
              <a:t># 3 </a:t>
            </a:r>
            <a:r>
              <a:rPr lang="es-ES" sz="1800" b="1" err="1">
                <a:solidFill>
                  <a:schemeClr val="accent4"/>
                </a:solidFill>
                <a:latin typeface="Courier New"/>
                <a:ea typeface="+mn-lt"/>
                <a:cs typeface="+mn-lt"/>
              </a:rPr>
              <a:t>first</a:t>
            </a:r>
            <a:r>
              <a:rPr lang="es-ES" sz="1800" b="1" dirty="0">
                <a:solidFill>
                  <a:schemeClr val="accent4"/>
                </a:solidFill>
                <a:latin typeface="Courier New"/>
                <a:ea typeface="+mn-lt"/>
                <a:cs typeface="+mn-lt"/>
              </a:rPr>
              <a:t> </a:t>
            </a:r>
            <a:r>
              <a:rPr lang="es-ES" sz="1800" b="1" err="1">
                <a:solidFill>
                  <a:schemeClr val="accent4"/>
                </a:solidFill>
                <a:latin typeface="Courier New"/>
                <a:ea typeface="+mn-lt"/>
                <a:cs typeface="+mn-lt"/>
              </a:rPr>
              <a:t>rows</a:t>
            </a:r>
            <a:r>
              <a:rPr lang="es-ES" sz="1800" b="1" dirty="0">
                <a:solidFill>
                  <a:schemeClr val="accent4"/>
                </a:solidFill>
                <a:latin typeface="Courier New"/>
                <a:ea typeface="+mn-lt"/>
                <a:cs typeface="+mn-lt"/>
              </a:rPr>
              <a:t>, 1st and 3rd </a:t>
            </a:r>
            <a:r>
              <a:rPr lang="es-ES" sz="1800" b="1" err="1">
                <a:solidFill>
                  <a:schemeClr val="accent4"/>
                </a:solidFill>
                <a:latin typeface="Courier New"/>
                <a:ea typeface="+mn-lt"/>
                <a:cs typeface="+mn-lt"/>
              </a:rPr>
              <a:t>column</a:t>
            </a:r>
            <a:endParaRPr lang="es-ES" sz="1800" b="1">
              <a:solidFill>
                <a:schemeClr val="accent4"/>
              </a:solidFill>
              <a:latin typeface="Courier New"/>
              <a:ea typeface="+mn-lt"/>
              <a:cs typeface="+mn-lt"/>
            </a:endParaRPr>
          </a:p>
          <a:p>
            <a:pPr>
              <a:lnSpc>
                <a:spcPct val="100000"/>
              </a:lnSpc>
              <a:spcBef>
                <a:spcPts val="0"/>
              </a:spcBef>
            </a:pPr>
            <a:r>
              <a:rPr lang="es-ES" sz="1800" dirty="0">
                <a:latin typeface="Courier New"/>
                <a:ea typeface="+mn-lt"/>
                <a:cs typeface="+mn-lt"/>
              </a:rPr>
              <a:t>    </a:t>
            </a:r>
            <a:r>
              <a:rPr lang="de-DE" sz="1800" err="1">
                <a:latin typeface="Courier New"/>
                <a:ea typeface="+mn-lt"/>
                <a:cs typeface="+mn-lt"/>
              </a:rPr>
              <a:t>chr</a:t>
            </a:r>
            <a:r>
              <a:rPr lang="de-DE" sz="1800" dirty="0">
                <a:latin typeface="Courier New"/>
                <a:ea typeface="+mn-lt"/>
                <a:cs typeface="+mn-lt"/>
              </a:rPr>
              <a:t> minor</a:t>
            </a:r>
            <a:endParaRPr lang="de-DE" sz="1800">
              <a:latin typeface="Courier New"/>
              <a:ea typeface="+mn-lt"/>
              <a:cs typeface="+mn-lt"/>
            </a:endParaRPr>
          </a:p>
          <a:p>
            <a:pPr>
              <a:lnSpc>
                <a:spcPct val="100000"/>
              </a:lnSpc>
              <a:spcBef>
                <a:spcPts val="0"/>
              </a:spcBef>
            </a:pPr>
            <a:r>
              <a:rPr lang="de-DE" sz="1800" dirty="0">
                <a:latin typeface="Courier New"/>
                <a:ea typeface="+mn-lt"/>
                <a:cs typeface="+mn-lt"/>
              </a:rPr>
              <a:t>1   1     A</a:t>
            </a:r>
            <a:endParaRPr lang="en-US" sz="1800">
              <a:latin typeface="Courier New"/>
              <a:ea typeface="+mn-lt"/>
              <a:cs typeface="+mn-lt"/>
            </a:endParaRPr>
          </a:p>
          <a:p>
            <a:pPr>
              <a:lnSpc>
                <a:spcPct val="100000"/>
              </a:lnSpc>
              <a:spcBef>
                <a:spcPts val="0"/>
              </a:spcBef>
            </a:pPr>
            <a:r>
              <a:rPr lang="de-DE" sz="1800" dirty="0">
                <a:latin typeface="Courier New"/>
                <a:ea typeface="+mn-lt"/>
                <a:cs typeface="+mn-lt"/>
              </a:rPr>
              <a:t>2   1     G</a:t>
            </a:r>
            <a:endParaRPr lang="en-US" sz="1800">
              <a:latin typeface="Courier New"/>
              <a:ea typeface="+mn-lt"/>
              <a:cs typeface="+mn-lt"/>
            </a:endParaRPr>
          </a:p>
          <a:p>
            <a:pPr>
              <a:lnSpc>
                <a:spcPct val="100000"/>
              </a:lnSpc>
              <a:spcBef>
                <a:spcPts val="0"/>
              </a:spcBef>
            </a:pPr>
            <a:r>
              <a:rPr lang="de-DE" sz="1800" dirty="0">
                <a:latin typeface="Courier New"/>
                <a:ea typeface="+mn-lt"/>
                <a:cs typeface="+mn-lt"/>
              </a:rPr>
              <a:t>3   1     T</a:t>
            </a:r>
            <a:endParaRPr lang="da-DK" sz="1800">
              <a:latin typeface="Courier New"/>
              <a:ea typeface="+mn-lt"/>
              <a:cs typeface="+mn-lt"/>
            </a:endParaRPr>
          </a:p>
          <a:p>
            <a:endParaRPr lang="en-GB" dirty="0">
              <a:latin typeface="Courier New"/>
            </a:endParaRPr>
          </a:p>
        </p:txBody>
      </p:sp>
    </p:spTree>
    <p:extLst>
      <p:ext uri="{BB962C8B-B14F-4D97-AF65-F5344CB8AC3E}">
        <p14:creationId xmlns:p14="http://schemas.microsoft.com/office/powerpoint/2010/main" val="30038367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D8804-AD79-7419-CAC9-E1A666166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A7F02-CB6C-A0E0-C7EC-3360BBA3B776}"/>
              </a:ext>
            </a:extLst>
          </p:cNvPr>
          <p:cNvSpPr>
            <a:spLocks noGrp="1"/>
          </p:cNvSpPr>
          <p:nvPr>
            <p:ph type="title"/>
          </p:nvPr>
        </p:nvSpPr>
        <p:spPr/>
        <p:txBody>
          <a:bodyPr/>
          <a:lstStyle/>
          <a:p>
            <a:r>
              <a:rPr lang="en-GB" dirty="0">
                <a:ea typeface="Verdana"/>
                <a:cs typeface="Gill Sans"/>
              </a:rPr>
              <a:t>Reminder – accessing parts of the </a:t>
            </a:r>
            <a:r>
              <a:rPr lang="en-GB" dirty="0" err="1">
                <a:ea typeface="Verdana"/>
                <a:cs typeface="Gill Sans"/>
              </a:rPr>
              <a:t>dataframe</a:t>
            </a:r>
            <a:r>
              <a:rPr lang="en-GB" dirty="0">
                <a:ea typeface="Verdana"/>
                <a:cs typeface="Gill Sans"/>
              </a:rPr>
              <a:t> (II)</a:t>
            </a:r>
            <a:endParaRPr lang="en-GB" dirty="0" err="1"/>
          </a:p>
        </p:txBody>
      </p:sp>
      <p:sp>
        <p:nvSpPr>
          <p:cNvPr id="3" name="Text Placeholder 2">
            <a:extLst>
              <a:ext uri="{FF2B5EF4-FFF2-40B4-BE49-F238E27FC236}">
                <a16:creationId xmlns:a16="http://schemas.microsoft.com/office/drawing/2014/main" id="{214A3DA1-2619-6680-4933-002F53F073CE}"/>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0"/>
              </a:spcBef>
            </a:pPr>
            <a:r>
              <a:rPr lang="en-GB" dirty="0" err="1">
                <a:latin typeface="Courier New"/>
                <a:ea typeface="+mn-lt"/>
                <a:cs typeface="+mn-lt"/>
              </a:rPr>
              <a:t>snps$chr</a:t>
            </a:r>
            <a:r>
              <a:rPr lang="en-GB" dirty="0">
                <a:latin typeface="Courier New"/>
                <a:ea typeface="+mn-lt"/>
                <a:cs typeface="+mn-lt"/>
              </a:rPr>
              <a:t> </a:t>
            </a:r>
            <a:r>
              <a:rPr lang="es-ES" b="1" dirty="0">
                <a:solidFill>
                  <a:schemeClr val="accent4"/>
                </a:solidFill>
                <a:latin typeface="Courier New"/>
                <a:ea typeface="+mn-lt"/>
                <a:cs typeface="+mn-lt"/>
              </a:rPr>
              <a:t># </a:t>
            </a:r>
            <a:r>
              <a:rPr lang="fr-FR" b="1" dirty="0" err="1">
                <a:solidFill>
                  <a:schemeClr val="accent4"/>
                </a:solidFill>
                <a:latin typeface="Courier New"/>
                <a:ea typeface="+mn-lt"/>
                <a:cs typeface="+mn-lt"/>
              </a:rPr>
              <a:t>equivalent</a:t>
            </a:r>
            <a:r>
              <a:rPr lang="fr-FR" b="1" dirty="0">
                <a:solidFill>
                  <a:schemeClr val="accent4"/>
                </a:solidFill>
                <a:latin typeface="Courier New"/>
                <a:ea typeface="+mn-lt"/>
                <a:cs typeface="+mn-lt"/>
              </a:rPr>
              <a:t> to </a:t>
            </a:r>
            <a:r>
              <a:rPr lang="fr-FR" b="1" dirty="0" err="1">
                <a:solidFill>
                  <a:schemeClr val="accent4"/>
                </a:solidFill>
                <a:latin typeface="Courier New"/>
                <a:ea typeface="+mn-lt"/>
                <a:cs typeface="+mn-lt"/>
              </a:rPr>
              <a:t>snps</a:t>
            </a:r>
            <a:r>
              <a:rPr lang="fr-FR" b="1" dirty="0">
                <a:solidFill>
                  <a:schemeClr val="accent4"/>
                </a:solidFill>
                <a:latin typeface="Courier New"/>
                <a:ea typeface="+mn-lt"/>
                <a:cs typeface="+mn-lt"/>
              </a:rPr>
              <a:t>[, 1]</a:t>
            </a:r>
            <a:endParaRPr lang="en-GB" b="1" dirty="0">
              <a:solidFill>
                <a:schemeClr val="accent4"/>
              </a:solidFill>
              <a:latin typeface="Courier New"/>
              <a:ea typeface="+mn-lt"/>
              <a:cs typeface="+mn-lt"/>
            </a:endParaRPr>
          </a:p>
          <a:p>
            <a:pPr>
              <a:lnSpc>
                <a:spcPct val="100000"/>
              </a:lnSpc>
              <a:spcBef>
                <a:spcPts val="0"/>
              </a:spcBef>
            </a:pPr>
            <a:r>
              <a:rPr lang="en-GB" dirty="0">
                <a:latin typeface="Courier New"/>
                <a:ea typeface="+mn-lt"/>
                <a:cs typeface="+mn-lt"/>
              </a:rPr>
              <a:t> [1]  1  1  1  1  1  1  5  5  5  5  5  5  5  5  5 16 16 16 16 16 16 16 16 16 22 22 22</a:t>
            </a:r>
            <a:endParaRPr lang="en-US">
              <a:latin typeface="Courier New"/>
              <a:ea typeface="+mn-lt"/>
              <a:cs typeface="+mn-lt"/>
            </a:endParaRPr>
          </a:p>
          <a:p>
            <a:pPr>
              <a:lnSpc>
                <a:spcPct val="100000"/>
              </a:lnSpc>
              <a:spcBef>
                <a:spcPts val="0"/>
              </a:spcBef>
            </a:pPr>
            <a:r>
              <a:rPr lang="en-GB" dirty="0">
                <a:latin typeface="Courier New"/>
                <a:ea typeface="+mn-lt"/>
                <a:cs typeface="+mn-lt"/>
              </a:rPr>
              <a:t>[28] 22 22 22 22 22 22 22 22 22 22 22 22 22</a:t>
            </a:r>
            <a:endParaRPr lang="en-US">
              <a:latin typeface="Courier New"/>
              <a:ea typeface="+mn-lt"/>
              <a:cs typeface="+mn-lt"/>
            </a:endParaRPr>
          </a:p>
          <a:p>
            <a:pPr>
              <a:lnSpc>
                <a:spcPct val="100000"/>
              </a:lnSpc>
              <a:spcBef>
                <a:spcPts val="0"/>
              </a:spcBef>
            </a:pPr>
            <a:r>
              <a:rPr lang="en-GB" dirty="0">
                <a:latin typeface="Courier New"/>
                <a:ea typeface="+mn-lt"/>
                <a:cs typeface="+mn-lt"/>
              </a:rPr>
              <a:t>Levels: 1 5 16 22</a:t>
            </a:r>
            <a:endParaRPr lang="en-US" dirty="0">
              <a:latin typeface="Courier New"/>
              <a:ea typeface="+mn-lt"/>
              <a:cs typeface="+mn-lt"/>
            </a:endParaRPr>
          </a:p>
          <a:p>
            <a:pPr>
              <a:lnSpc>
                <a:spcPct val="100000"/>
              </a:lnSpc>
              <a:spcBef>
                <a:spcPts val="0"/>
              </a:spcBef>
            </a:pPr>
            <a:endParaRPr lang="en-GB" dirty="0">
              <a:latin typeface="Courier New"/>
              <a:ea typeface="+mn-lt"/>
              <a:cs typeface="+mn-lt"/>
            </a:endParaRPr>
          </a:p>
          <a:p>
            <a:pPr>
              <a:lnSpc>
                <a:spcPct val="100000"/>
              </a:lnSpc>
              <a:spcBef>
                <a:spcPts val="0"/>
              </a:spcBef>
            </a:pPr>
            <a:r>
              <a:rPr lang="en-GB" dirty="0" err="1">
                <a:latin typeface="Courier New"/>
                <a:ea typeface="+mn-lt"/>
                <a:cs typeface="+mn-lt"/>
              </a:rPr>
              <a:t>snps$chr</a:t>
            </a:r>
            <a:r>
              <a:rPr lang="en-GB" dirty="0">
                <a:latin typeface="Courier New"/>
                <a:ea typeface="+mn-lt"/>
                <a:cs typeface="+mn-lt"/>
              </a:rPr>
              <a:t>[40] </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chromosome</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of</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the</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last</a:t>
            </a:r>
            <a:r>
              <a:rPr lang="es-ES" b="1" dirty="0">
                <a:solidFill>
                  <a:schemeClr val="accent4"/>
                </a:solidFill>
                <a:latin typeface="Courier New"/>
                <a:ea typeface="+mn-lt"/>
                <a:cs typeface="+mn-lt"/>
              </a:rPr>
              <a:t> </a:t>
            </a:r>
            <a:r>
              <a:rPr lang="es-ES" b="1" dirty="0" err="1">
                <a:solidFill>
                  <a:schemeClr val="accent4"/>
                </a:solidFill>
                <a:latin typeface="Courier New"/>
                <a:ea typeface="+mn-lt"/>
                <a:cs typeface="+mn-lt"/>
              </a:rPr>
              <a:t>row</a:t>
            </a:r>
            <a:endParaRPr lang="en-GB" b="1" dirty="0">
              <a:solidFill>
                <a:schemeClr val="accent4"/>
              </a:solidFill>
              <a:latin typeface="Courier New"/>
              <a:ea typeface="+mn-lt"/>
              <a:cs typeface="+mn-lt"/>
            </a:endParaRPr>
          </a:p>
          <a:p>
            <a:pPr>
              <a:lnSpc>
                <a:spcPct val="100000"/>
              </a:lnSpc>
              <a:spcBef>
                <a:spcPts val="0"/>
              </a:spcBef>
            </a:pPr>
            <a:r>
              <a:rPr lang="en-GB" dirty="0">
                <a:latin typeface="Courier New"/>
                <a:ea typeface="+mn-lt"/>
                <a:cs typeface="+mn-lt"/>
              </a:rPr>
              <a:t>[1] 22</a:t>
            </a:r>
            <a:endParaRPr lang="en-US" dirty="0">
              <a:latin typeface="Courier New"/>
              <a:ea typeface="+mn-lt"/>
              <a:cs typeface="+mn-lt"/>
            </a:endParaRPr>
          </a:p>
          <a:p>
            <a:pPr>
              <a:lnSpc>
                <a:spcPct val="100000"/>
              </a:lnSpc>
              <a:spcBef>
                <a:spcPts val="0"/>
              </a:spcBef>
            </a:pPr>
            <a:endParaRPr lang="en-GB" dirty="0">
              <a:latin typeface="Courier New"/>
            </a:endParaRPr>
          </a:p>
          <a:p>
            <a:pPr>
              <a:lnSpc>
                <a:spcPct val="100000"/>
              </a:lnSpc>
              <a:spcBef>
                <a:spcPts val="0"/>
              </a:spcBef>
            </a:pPr>
            <a:endParaRPr lang="pt-BR" sz="1800" b="1" dirty="0">
              <a:solidFill>
                <a:schemeClr val="accent4"/>
              </a:solidFill>
              <a:latin typeface="Courier New"/>
            </a:endParaRPr>
          </a:p>
        </p:txBody>
      </p:sp>
    </p:spTree>
    <p:extLst>
      <p:ext uri="{BB962C8B-B14F-4D97-AF65-F5344CB8AC3E}">
        <p14:creationId xmlns:p14="http://schemas.microsoft.com/office/powerpoint/2010/main" val="1136170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2C1D-B768-85E8-87EB-EEB68BD3A6C3}"/>
              </a:ext>
            </a:extLst>
          </p:cNvPr>
          <p:cNvSpPr>
            <a:spLocks noGrp="1"/>
          </p:cNvSpPr>
          <p:nvPr>
            <p:ph type="title"/>
          </p:nvPr>
        </p:nvSpPr>
        <p:spPr/>
        <p:txBody>
          <a:bodyPr/>
          <a:lstStyle/>
          <a:p>
            <a:r>
              <a:rPr lang="en-GB" dirty="0">
                <a:ea typeface="Verdana"/>
                <a:cs typeface="Gill Sans"/>
              </a:rPr>
              <a:t>table()</a:t>
            </a:r>
            <a:endParaRPr lang="en-GB" dirty="0"/>
          </a:p>
        </p:txBody>
      </p:sp>
      <p:sp>
        <p:nvSpPr>
          <p:cNvPr id="3" name="Text Placeholder 2">
            <a:extLst>
              <a:ext uri="{FF2B5EF4-FFF2-40B4-BE49-F238E27FC236}">
                <a16:creationId xmlns:a16="http://schemas.microsoft.com/office/drawing/2014/main" id="{0F28C58E-1C01-10E8-7E59-AF696D576CD6}"/>
              </a:ext>
            </a:extLst>
          </p:cNvPr>
          <p:cNvSpPr>
            <a:spLocks noGrp="1"/>
          </p:cNvSpPr>
          <p:nvPr>
            <p:ph type="body" sz="quarter" idx="11"/>
          </p:nvPr>
        </p:nvSpPr>
        <p:spPr/>
        <p:txBody>
          <a:bodyPr vert="horz" lIns="91440" tIns="45720" rIns="91440" bIns="45720" rtlCol="0" anchor="t">
            <a:normAutofit fontScale="70000" lnSpcReduction="20000"/>
          </a:bodyPr>
          <a:lstStyle/>
          <a:p>
            <a:r>
              <a:rPr lang="en-GB" dirty="0">
                <a:ea typeface="Tahoma"/>
                <a:cs typeface="Gill Sans Light"/>
              </a:rPr>
              <a:t>The table() function is useful to get a summary of one or several categorical columns.</a:t>
            </a:r>
          </a:p>
          <a:p>
            <a:endParaRPr lang="en-GB" dirty="0">
              <a:latin typeface="Courier New"/>
              <a:ea typeface="Tahoma"/>
              <a:cs typeface="Gill Sans Light"/>
            </a:endParaRPr>
          </a:p>
          <a:p>
            <a:r>
              <a:rPr lang="en-GB" dirty="0">
                <a:latin typeface="Courier New"/>
                <a:ea typeface="Tahoma"/>
                <a:cs typeface="Gill Sans Light"/>
              </a:rPr>
              <a:t>table(</a:t>
            </a:r>
            <a:r>
              <a:rPr lang="en-GB" err="1">
                <a:latin typeface="Courier New"/>
                <a:ea typeface="Tahoma"/>
                <a:cs typeface="Gill Sans Light"/>
              </a:rPr>
              <a:t>snps$chr</a:t>
            </a:r>
            <a:r>
              <a:rPr lang="en-GB" dirty="0">
                <a:latin typeface="Courier New"/>
                <a:ea typeface="Tahoma"/>
                <a:cs typeface="Gill Sans Light"/>
              </a:rPr>
              <a:t>)</a:t>
            </a:r>
          </a:p>
          <a:p>
            <a:endParaRPr lang="en-GB" dirty="0">
              <a:latin typeface="Courier New"/>
              <a:ea typeface="+mn-lt"/>
              <a:cs typeface="+mn-lt"/>
            </a:endParaRPr>
          </a:p>
          <a:p>
            <a:r>
              <a:rPr lang="en-GB" dirty="0">
                <a:latin typeface="Courier New"/>
                <a:ea typeface="+mn-lt"/>
                <a:cs typeface="+mn-lt"/>
              </a:rPr>
              <a:t>1  5 16 22 </a:t>
            </a:r>
            <a:endParaRPr lang="en-GB" dirty="0">
              <a:latin typeface="Courier New"/>
              <a:ea typeface="Tahoma"/>
              <a:cs typeface="Gill Sans Light"/>
            </a:endParaRPr>
          </a:p>
          <a:p>
            <a:r>
              <a:rPr lang="en-GB" dirty="0">
                <a:latin typeface="Courier New"/>
                <a:ea typeface="+mn-lt"/>
                <a:cs typeface="+mn-lt"/>
              </a:rPr>
              <a:t>6  9  9 16</a:t>
            </a:r>
            <a:endParaRPr lang="en-GB" dirty="0">
              <a:latin typeface="Courier New"/>
            </a:endParaRPr>
          </a:p>
          <a:p>
            <a:endParaRPr lang="en-GB" dirty="0">
              <a:latin typeface="Courier New"/>
              <a:ea typeface="Tahoma"/>
              <a:cs typeface="Gill Sans Light"/>
            </a:endParaRPr>
          </a:p>
          <a:p>
            <a:r>
              <a:rPr lang="en-GB" dirty="0">
                <a:latin typeface="Courier New"/>
                <a:ea typeface="+mn-lt"/>
                <a:cs typeface="+mn-lt"/>
              </a:rPr>
              <a:t>table(</a:t>
            </a:r>
            <a:r>
              <a:rPr lang="en-GB" err="1">
                <a:latin typeface="Courier New"/>
                <a:ea typeface="+mn-lt"/>
                <a:cs typeface="+mn-lt"/>
              </a:rPr>
              <a:t>snps$minor</a:t>
            </a:r>
            <a:r>
              <a:rPr lang="en-GB" dirty="0">
                <a:latin typeface="Courier New"/>
                <a:ea typeface="+mn-lt"/>
                <a:cs typeface="+mn-lt"/>
              </a:rPr>
              <a:t>, </a:t>
            </a:r>
            <a:r>
              <a:rPr lang="en-GB" dirty="0" err="1">
                <a:latin typeface="Courier New"/>
                <a:ea typeface="+mn-lt"/>
                <a:cs typeface="+mn-lt"/>
              </a:rPr>
              <a:t>snps$major</a:t>
            </a:r>
            <a:r>
              <a:rPr lang="en-GB" dirty="0">
                <a:latin typeface="Courier New"/>
                <a:ea typeface="+mn-lt"/>
                <a:cs typeface="+mn-lt"/>
              </a:rPr>
              <a:t>) </a:t>
            </a:r>
            <a:endParaRPr lang="en-US" dirty="0">
              <a:latin typeface="Courier New"/>
              <a:ea typeface="+mn-lt"/>
              <a:cs typeface="+mn-lt"/>
            </a:endParaRPr>
          </a:p>
          <a:p>
            <a:r>
              <a:rPr lang="en-GB" b="1" dirty="0">
                <a:solidFill>
                  <a:schemeClr val="accent4"/>
                </a:solidFill>
                <a:latin typeface="Courier New"/>
                <a:ea typeface="+mn-lt"/>
                <a:cs typeface="+mn-lt"/>
              </a:rPr>
              <a:t># rows are minor, columns are major</a:t>
            </a:r>
            <a:endParaRPr lang="en-US" b="1">
              <a:solidFill>
                <a:schemeClr val="accent4"/>
              </a:solidFill>
              <a:latin typeface="Courier New"/>
              <a:ea typeface="+mn-lt"/>
              <a:cs typeface="+mn-lt"/>
            </a:endParaRPr>
          </a:p>
          <a:p>
            <a:r>
              <a:rPr lang="en-GB" dirty="0">
                <a:latin typeface="Courier New"/>
                <a:ea typeface="+mn-lt"/>
                <a:cs typeface="+mn-lt"/>
              </a:rPr>
              <a:t>     A  C  G  T</a:t>
            </a:r>
            <a:endParaRPr lang="en-GB" dirty="0">
              <a:latin typeface="Courier New"/>
            </a:endParaRPr>
          </a:p>
          <a:p>
            <a:r>
              <a:rPr lang="en-GB" dirty="0">
                <a:latin typeface="Courier New"/>
                <a:ea typeface="+mn-lt"/>
                <a:cs typeface="+mn-lt"/>
              </a:rPr>
              <a:t>  A  0  4  2  3</a:t>
            </a:r>
            <a:endParaRPr lang="en-GB" dirty="0">
              <a:latin typeface="Courier New"/>
            </a:endParaRPr>
          </a:p>
          <a:p>
            <a:r>
              <a:rPr lang="en-GB" dirty="0">
                <a:latin typeface="Courier New"/>
                <a:ea typeface="+mn-lt"/>
                <a:cs typeface="+mn-lt"/>
              </a:rPr>
              <a:t>  C  3  0  2  5</a:t>
            </a:r>
            <a:endParaRPr lang="en-GB" dirty="0">
              <a:latin typeface="Courier New"/>
            </a:endParaRPr>
          </a:p>
          <a:p>
            <a:r>
              <a:rPr lang="en-GB" dirty="0">
                <a:latin typeface="Courier New"/>
                <a:ea typeface="+mn-lt"/>
                <a:cs typeface="+mn-lt"/>
              </a:rPr>
              <a:t>  G 10  4  0  1</a:t>
            </a:r>
            <a:endParaRPr lang="en-GB" dirty="0">
              <a:latin typeface="Courier New"/>
            </a:endParaRPr>
          </a:p>
          <a:p>
            <a:r>
              <a:rPr lang="en-GB" dirty="0">
                <a:latin typeface="Courier New"/>
                <a:ea typeface="+mn-lt"/>
                <a:cs typeface="+mn-lt"/>
              </a:rPr>
              <a:t>  T  4  2  0  0</a:t>
            </a:r>
            <a:endParaRPr lang="en-GB" dirty="0">
              <a:latin typeface="Courier New"/>
            </a:endParaRPr>
          </a:p>
          <a:p>
            <a:endParaRPr lang="en-GB" dirty="0">
              <a:ea typeface="Tahoma"/>
              <a:cs typeface="Gill Sans Light"/>
            </a:endParaRPr>
          </a:p>
        </p:txBody>
      </p:sp>
    </p:spTree>
    <p:extLst>
      <p:ext uri="{BB962C8B-B14F-4D97-AF65-F5344CB8AC3E}">
        <p14:creationId xmlns:p14="http://schemas.microsoft.com/office/powerpoint/2010/main" val="2844461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4387B-C95C-2C69-514F-4B89C111078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FD5CD20-D85C-B130-C410-23852BE6A7F2}"/>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6b</a:t>
            </a:r>
            <a:endParaRPr lang="en-US" dirty="0"/>
          </a:p>
        </p:txBody>
      </p:sp>
      <p:sp>
        <p:nvSpPr>
          <p:cNvPr id="2" name="TextBox 1">
            <a:extLst>
              <a:ext uri="{FF2B5EF4-FFF2-40B4-BE49-F238E27FC236}">
                <a16:creationId xmlns:a16="http://schemas.microsoft.com/office/drawing/2014/main" id="{87D67324-063C-8C05-BFFC-52FB8A567AEF}"/>
              </a:ext>
            </a:extLst>
          </p:cNvPr>
          <p:cNvSpPr txBox="1"/>
          <p:nvPr/>
        </p:nvSpPr>
        <p:spPr>
          <a:xfrm>
            <a:off x="838200" y="1019175"/>
            <a:ext cx="1055370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99"/>
              </a:spcBef>
            </a:pPr>
            <a:r>
              <a:rPr lang="en-US" sz="2400" dirty="0">
                <a:solidFill>
                  <a:srgbClr val="000000"/>
                </a:solidFill>
                <a:ea typeface="+mn-lt"/>
                <a:cs typeface="+mn-lt"/>
              </a:rPr>
              <a:t>Continue from the mouse dataset used previously.</a:t>
            </a:r>
          </a:p>
          <a:p>
            <a:pPr>
              <a:spcBef>
                <a:spcPts val="499"/>
              </a:spcBef>
            </a:pPr>
            <a:r>
              <a:rPr lang="en-US" sz="2400" dirty="0">
                <a:solidFill>
                  <a:srgbClr val="000000"/>
                </a:solidFill>
                <a:ea typeface="+mn-lt"/>
                <a:cs typeface="Arial"/>
              </a:rPr>
              <a:t>Use the following code if you do not have the </a:t>
            </a:r>
            <a:r>
              <a:rPr lang="en-US" sz="2400" dirty="0" err="1">
                <a:solidFill>
                  <a:srgbClr val="000000"/>
                </a:solidFill>
                <a:ea typeface="+mn-lt"/>
                <a:cs typeface="Arial"/>
              </a:rPr>
              <a:t>dataframe</a:t>
            </a:r>
            <a:r>
              <a:rPr lang="en-US" sz="2400" dirty="0">
                <a:solidFill>
                  <a:srgbClr val="000000"/>
                </a:solidFill>
                <a:ea typeface="+mn-lt"/>
                <a:cs typeface="Arial"/>
              </a:rPr>
              <a:t> already loaded</a:t>
            </a:r>
          </a:p>
          <a:p>
            <a:pPr>
              <a:spcBef>
                <a:spcPts val="499"/>
              </a:spcBef>
            </a:pPr>
            <a:r>
              <a:rPr lang="en-US" sz="2400" err="1">
                <a:solidFill>
                  <a:srgbClr val="000000"/>
                </a:solidFill>
                <a:latin typeface="Courier New"/>
                <a:cs typeface="Arial"/>
              </a:rPr>
              <a:t>mice_data</a:t>
            </a:r>
            <a:r>
              <a:rPr lang="en-US" sz="2400" dirty="0">
                <a:solidFill>
                  <a:srgbClr val="000000"/>
                </a:solidFill>
                <a:latin typeface="Courier New"/>
                <a:cs typeface="Arial"/>
              </a:rPr>
              <a:t> = read.csv("</a:t>
            </a:r>
            <a:r>
              <a:rPr lang="en-US" sz="2400" err="1">
                <a:solidFill>
                  <a:srgbClr val="000000"/>
                </a:solidFill>
                <a:latin typeface="Courier New"/>
                <a:cs typeface="Arial"/>
              </a:rPr>
              <a:t>course_dataset</a:t>
            </a:r>
            <a:r>
              <a:rPr lang="en-US" sz="2400" dirty="0">
                <a:solidFill>
                  <a:srgbClr val="000000"/>
                </a:solidFill>
                <a:latin typeface="Courier New"/>
                <a:cs typeface="Arial"/>
              </a:rPr>
              <a:t>/mice_data.csv")</a:t>
            </a:r>
          </a:p>
          <a:p>
            <a:pPr>
              <a:spcBef>
                <a:spcPts val="499"/>
              </a:spcBef>
            </a:pPr>
            <a:endParaRPr lang="en-US" sz="2400" dirty="0">
              <a:solidFill>
                <a:srgbClr val="000000"/>
              </a:solidFill>
              <a:latin typeface="Corbel"/>
              <a:cs typeface="Arial"/>
            </a:endParaRPr>
          </a:p>
          <a:p>
            <a:pPr marL="461010" indent="-457200">
              <a:spcBef>
                <a:spcPts val="723"/>
              </a:spcBef>
              <a:spcAft>
                <a:spcPts val="283"/>
              </a:spcAft>
              <a:buAutoNum type="arabicPeriod"/>
            </a:pPr>
            <a:r>
              <a:rPr lang="en-US" sz="2000" dirty="0">
                <a:solidFill>
                  <a:srgbClr val="000000"/>
                </a:solidFill>
                <a:latin typeface="Corbel"/>
                <a:cs typeface="Arial"/>
              </a:rPr>
              <a:t>Which variables appear to be categorical? Convert them to factors.</a:t>
            </a:r>
          </a:p>
          <a:p>
            <a:pPr marL="461010" indent="-457200">
              <a:spcBef>
                <a:spcPts val="723"/>
              </a:spcBef>
              <a:spcAft>
                <a:spcPts val="283"/>
              </a:spcAft>
              <a:buAutoNum type="arabicPeriod"/>
            </a:pPr>
            <a:r>
              <a:rPr lang="en-US" sz="2000" dirty="0">
                <a:solidFill>
                  <a:srgbClr val="000000"/>
                </a:solidFill>
                <a:latin typeface="Corbel"/>
                <a:cs typeface="Arial"/>
              </a:rPr>
              <a:t>Get the summary statistics of  "</a:t>
            </a:r>
            <a:r>
              <a:rPr lang="en-US" sz="2000" err="1">
                <a:solidFill>
                  <a:srgbClr val="000000"/>
                </a:solidFill>
                <a:latin typeface="Corbel"/>
                <a:cs typeface="Arial"/>
              </a:rPr>
              <a:t>mice_data</a:t>
            </a:r>
            <a:r>
              <a:rPr lang="en-US" sz="2000" dirty="0">
                <a:solidFill>
                  <a:srgbClr val="000000"/>
                </a:solidFill>
                <a:latin typeface="Corbel"/>
                <a:cs typeface="Arial"/>
              </a:rPr>
              <a:t>"</a:t>
            </a:r>
          </a:p>
          <a:p>
            <a:pPr marL="460375" indent="-457200">
              <a:spcBef>
                <a:spcPts val="723"/>
              </a:spcBef>
              <a:spcAft>
                <a:spcPts val="283"/>
              </a:spcAft>
              <a:buAutoNum type="arabicPeriod"/>
            </a:pPr>
            <a:r>
              <a:rPr lang="en-US" sz="2000" dirty="0">
                <a:solidFill>
                  <a:srgbClr val="000000"/>
                </a:solidFill>
                <a:latin typeface="Corbel"/>
                <a:cs typeface="Arial"/>
              </a:rPr>
              <a:t>Use the function table() to compute the number of observations in different mouse groups. </a:t>
            </a:r>
          </a:p>
          <a:p>
            <a:pPr marL="917575" lvl="1" indent="-457200">
              <a:spcBef>
                <a:spcPts val="723"/>
              </a:spcBef>
              <a:spcAft>
                <a:spcPts val="283"/>
              </a:spcAft>
              <a:buAutoNum type="arabicPeriod"/>
            </a:pPr>
            <a:r>
              <a:rPr lang="en-US" sz="2000" dirty="0">
                <a:solidFill>
                  <a:srgbClr val="000000"/>
                </a:solidFill>
                <a:latin typeface="Corbel"/>
                <a:cs typeface="Arial"/>
              </a:rPr>
              <a:t>How many mice are included of each genotype (WT, KO)? </a:t>
            </a:r>
            <a:endParaRPr lang="en-US" dirty="0">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How many mice are included per diet (HFD, CHOW)?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Make a 2x2 table by genotype and diet crossed.</a:t>
            </a:r>
            <a:endParaRPr lang="en-US">
              <a:latin typeface="Corbel"/>
            </a:endParaRPr>
          </a:p>
        </p:txBody>
      </p:sp>
    </p:spTree>
    <p:extLst>
      <p:ext uri="{BB962C8B-B14F-4D97-AF65-F5344CB8AC3E}">
        <p14:creationId xmlns:p14="http://schemas.microsoft.com/office/powerpoint/2010/main" val="2301147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7FCED-4F39-ECFA-B6CE-7F564F585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4BF8B-6265-14A0-73F0-70E4591E5537}"/>
              </a:ext>
            </a:extLst>
          </p:cNvPr>
          <p:cNvSpPr>
            <a:spLocks noGrp="1"/>
          </p:cNvSpPr>
          <p:nvPr>
            <p:ph type="title"/>
          </p:nvPr>
        </p:nvSpPr>
        <p:spPr/>
        <p:txBody>
          <a:bodyPr/>
          <a:lstStyle/>
          <a:p>
            <a:r>
              <a:rPr lang="en-GB" dirty="0" err="1">
                <a:ea typeface="Verdana"/>
                <a:cs typeface="Gill Sans"/>
              </a:rPr>
              <a:t>Subsetting</a:t>
            </a:r>
            <a:r>
              <a:rPr lang="en-GB" dirty="0">
                <a:ea typeface="Verdana"/>
                <a:cs typeface="Gill Sans"/>
              </a:rPr>
              <a:t> (I)</a:t>
            </a:r>
            <a:endParaRPr lang="en-GB" dirty="0" err="1"/>
          </a:p>
        </p:txBody>
      </p:sp>
      <p:sp>
        <p:nvSpPr>
          <p:cNvPr id="3" name="Text Placeholder 2">
            <a:extLst>
              <a:ext uri="{FF2B5EF4-FFF2-40B4-BE49-F238E27FC236}">
                <a16:creationId xmlns:a16="http://schemas.microsoft.com/office/drawing/2014/main" id="{F88AC72E-F94F-E320-5703-5F17D4E705D6}"/>
              </a:ext>
            </a:extLst>
          </p:cNvPr>
          <p:cNvSpPr>
            <a:spLocks noGrp="1"/>
          </p:cNvSpPr>
          <p:nvPr>
            <p:ph type="body" sz="quarter" idx="11"/>
          </p:nvPr>
        </p:nvSpPr>
        <p:spPr/>
        <p:txBody>
          <a:bodyPr vert="horz" lIns="91440" tIns="45720" rIns="91440" bIns="45720" rtlCol="0" anchor="t">
            <a:noAutofit/>
          </a:bodyPr>
          <a:lstStyle/>
          <a:p>
            <a:pPr>
              <a:lnSpc>
                <a:spcPct val="100000"/>
              </a:lnSpc>
              <a:spcBef>
                <a:spcPct val="20000"/>
              </a:spcBef>
            </a:pPr>
            <a:r>
              <a:rPr lang="en-GB" dirty="0">
                <a:latin typeface="Courier New"/>
                <a:ea typeface="Tahoma"/>
                <a:cs typeface="Arial"/>
              </a:rPr>
              <a:t>subset()</a:t>
            </a:r>
            <a:r>
              <a:rPr lang="en-GB" dirty="0">
                <a:latin typeface="Corbel"/>
                <a:ea typeface="Tahoma"/>
                <a:cs typeface="Arial"/>
              </a:rPr>
              <a:t> allows you to subset your data by specific columns and values in those columns. Logical operators can be used within the subset.</a:t>
            </a:r>
            <a:endParaRPr lang="en-US" dirty="0">
              <a:latin typeface="Corbel"/>
              <a:ea typeface="Tahoma"/>
              <a:cs typeface="Arial"/>
            </a:endParaRPr>
          </a:p>
          <a:p>
            <a:pPr>
              <a:lnSpc>
                <a:spcPct val="100000"/>
              </a:lnSpc>
              <a:spcBef>
                <a:spcPct val="20000"/>
              </a:spcBef>
            </a:pPr>
            <a:endParaRPr lang="en-GB" dirty="0">
              <a:latin typeface="Courier New"/>
              <a:ea typeface="+mn-lt"/>
              <a:cs typeface="+mn-lt"/>
            </a:endParaRPr>
          </a:p>
          <a:p>
            <a:pPr>
              <a:lnSpc>
                <a:spcPct val="100000"/>
              </a:lnSpc>
              <a:spcBef>
                <a:spcPts val="0"/>
              </a:spcBef>
            </a:pPr>
            <a:r>
              <a:rPr lang="da-DK" dirty="0" err="1">
                <a:latin typeface="Courier New"/>
                <a:ea typeface="+mn-lt"/>
                <a:cs typeface="+mn-lt"/>
              </a:rPr>
              <a:t>subset</a:t>
            </a:r>
            <a:r>
              <a:rPr lang="da-DK" dirty="0">
                <a:latin typeface="Courier New"/>
                <a:ea typeface="+mn-lt"/>
                <a:cs typeface="+mn-lt"/>
              </a:rPr>
              <a:t>(</a:t>
            </a:r>
            <a:r>
              <a:rPr lang="da-DK" dirty="0" err="1">
                <a:latin typeface="Courier New"/>
                <a:ea typeface="+mn-lt"/>
                <a:cs typeface="+mn-lt"/>
              </a:rPr>
              <a:t>snps</a:t>
            </a:r>
            <a:r>
              <a:rPr lang="da-DK" dirty="0">
                <a:latin typeface="Courier New"/>
                <a:ea typeface="+mn-lt"/>
                <a:cs typeface="+mn-lt"/>
              </a:rPr>
              <a:t>, </a:t>
            </a:r>
            <a:r>
              <a:rPr lang="da-DK" dirty="0" err="1">
                <a:latin typeface="Courier New"/>
                <a:ea typeface="+mn-lt"/>
                <a:cs typeface="+mn-lt"/>
              </a:rPr>
              <a:t>chr</a:t>
            </a:r>
            <a:r>
              <a:rPr lang="da-DK" dirty="0">
                <a:latin typeface="Courier New"/>
                <a:ea typeface="+mn-lt"/>
                <a:cs typeface="+mn-lt"/>
              </a:rPr>
              <a:t>==1)</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keeps</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only</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the</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snps</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where</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chr</a:t>
            </a:r>
            <a:r>
              <a:rPr lang="pt-BR" b="1" dirty="0">
                <a:solidFill>
                  <a:schemeClr val="accent4"/>
                </a:solidFill>
                <a:latin typeface="Courier New"/>
                <a:ea typeface="+mn-lt"/>
                <a:cs typeface="+mn-lt"/>
              </a:rPr>
              <a:t> </a:t>
            </a:r>
            <a:r>
              <a:rPr lang="pt-BR" b="1" dirty="0" err="1">
                <a:solidFill>
                  <a:schemeClr val="accent4"/>
                </a:solidFill>
                <a:latin typeface="Courier New"/>
                <a:ea typeface="+mn-lt"/>
                <a:cs typeface="+mn-lt"/>
              </a:rPr>
              <a:t>is</a:t>
            </a:r>
            <a:r>
              <a:rPr lang="pt-BR" b="1" dirty="0">
                <a:solidFill>
                  <a:schemeClr val="accent4"/>
                </a:solidFill>
                <a:latin typeface="Courier New"/>
                <a:ea typeface="+mn-lt"/>
                <a:cs typeface="+mn-lt"/>
              </a:rPr>
              <a:t> 1</a:t>
            </a:r>
            <a:endParaRPr lang="en-US" b="1">
              <a:solidFill>
                <a:schemeClr val="accent4"/>
              </a:solidFill>
              <a:latin typeface="Courier New"/>
              <a:ea typeface="+mn-lt"/>
              <a:cs typeface="+mn-lt"/>
            </a:endParaRPr>
          </a:p>
          <a:p>
            <a:pPr>
              <a:lnSpc>
                <a:spcPct val="100000"/>
              </a:lnSpc>
              <a:spcBef>
                <a:spcPts val="0"/>
              </a:spcBef>
            </a:pPr>
            <a:r>
              <a:rPr lang="pt-BR" err="1">
                <a:latin typeface="Courier New"/>
                <a:ea typeface="+mn-lt"/>
                <a:cs typeface="+mn-lt"/>
              </a:rPr>
              <a:t>chr</a:t>
            </a:r>
            <a:r>
              <a:rPr lang="pt-BR" dirty="0">
                <a:latin typeface="Courier New"/>
                <a:ea typeface="+mn-lt"/>
                <a:cs typeface="+mn-lt"/>
              </a:rPr>
              <a:t>    </a:t>
            </a:r>
            <a:r>
              <a:rPr lang="pt-BR" err="1">
                <a:latin typeface="Courier New"/>
                <a:ea typeface="+mn-lt"/>
                <a:cs typeface="+mn-lt"/>
              </a:rPr>
              <a:t>pos</a:t>
            </a:r>
            <a:r>
              <a:rPr lang="pt-BR" dirty="0">
                <a:latin typeface="Courier New"/>
                <a:ea typeface="+mn-lt"/>
                <a:cs typeface="+mn-lt"/>
              </a:rPr>
              <a:t> </a:t>
            </a:r>
            <a:r>
              <a:rPr lang="pt-BR" err="1">
                <a:latin typeface="Courier New"/>
                <a:ea typeface="+mn-lt"/>
                <a:cs typeface="+mn-lt"/>
              </a:rPr>
              <a:t>minor</a:t>
            </a:r>
            <a:r>
              <a:rPr lang="pt-BR" dirty="0">
                <a:latin typeface="Courier New"/>
                <a:ea typeface="+mn-lt"/>
                <a:cs typeface="+mn-lt"/>
              </a:rPr>
              <a:t> major</a:t>
            </a:r>
            <a:endParaRPr lang="en-US">
              <a:latin typeface="Courier New"/>
              <a:ea typeface="+mn-lt"/>
              <a:cs typeface="+mn-lt"/>
            </a:endParaRPr>
          </a:p>
          <a:p>
            <a:pPr>
              <a:lnSpc>
                <a:spcPct val="100000"/>
              </a:lnSpc>
              <a:spcBef>
                <a:spcPts val="0"/>
              </a:spcBef>
            </a:pPr>
            <a:r>
              <a:rPr lang="pt-BR">
                <a:latin typeface="Courier New"/>
                <a:ea typeface="+mn-lt"/>
                <a:cs typeface="+mn-lt"/>
              </a:rPr>
              <a:t>1   1 123369     A     C</a:t>
            </a:r>
            <a:endParaRPr lang="en-US">
              <a:latin typeface="Courier New"/>
              <a:ea typeface="+mn-lt"/>
              <a:cs typeface="+mn-lt"/>
            </a:endParaRPr>
          </a:p>
          <a:p>
            <a:pPr>
              <a:lnSpc>
                <a:spcPct val="100000"/>
              </a:lnSpc>
              <a:spcBef>
                <a:spcPts val="0"/>
              </a:spcBef>
            </a:pPr>
            <a:r>
              <a:rPr lang="pt-BR" dirty="0">
                <a:latin typeface="Courier New"/>
                <a:ea typeface="+mn-lt"/>
                <a:cs typeface="+mn-lt"/>
              </a:rPr>
              <a:t>2   1 138369     G     T</a:t>
            </a:r>
          </a:p>
          <a:p>
            <a:pPr>
              <a:lnSpc>
                <a:spcPct val="100000"/>
              </a:lnSpc>
              <a:spcBef>
                <a:spcPts val="0"/>
              </a:spcBef>
            </a:pPr>
            <a:r>
              <a:rPr lang="pt-BR" dirty="0">
                <a:latin typeface="Courier New"/>
                <a:ea typeface="+mn-lt"/>
                <a:cs typeface="+mn-lt"/>
              </a:rPr>
              <a:t>3   1 153369     T     C</a:t>
            </a:r>
            <a:endParaRPr lang="en-US">
              <a:latin typeface="Courier New"/>
              <a:ea typeface="+mn-lt"/>
              <a:cs typeface="+mn-lt"/>
            </a:endParaRPr>
          </a:p>
          <a:p>
            <a:pPr>
              <a:lnSpc>
                <a:spcPct val="100000"/>
              </a:lnSpc>
              <a:spcBef>
                <a:spcPts val="0"/>
              </a:spcBef>
            </a:pPr>
            <a:r>
              <a:rPr lang="pt-BR" dirty="0">
                <a:latin typeface="Courier New"/>
                <a:ea typeface="+mn-lt"/>
                <a:cs typeface="+mn-lt"/>
              </a:rPr>
              <a:t>4   1 168369     C     T</a:t>
            </a:r>
          </a:p>
          <a:p>
            <a:pPr>
              <a:lnSpc>
                <a:spcPct val="100000"/>
              </a:lnSpc>
              <a:spcBef>
                <a:spcPts val="0"/>
              </a:spcBef>
            </a:pPr>
            <a:r>
              <a:rPr lang="pt-BR" dirty="0">
                <a:latin typeface="Courier New"/>
                <a:ea typeface="+mn-lt"/>
                <a:cs typeface="+mn-lt"/>
              </a:rPr>
              <a:t>5   1 183369     G     A</a:t>
            </a:r>
            <a:endParaRPr lang="en-US">
              <a:latin typeface="Courier New"/>
              <a:ea typeface="+mn-lt"/>
              <a:cs typeface="+mn-lt"/>
            </a:endParaRPr>
          </a:p>
          <a:p>
            <a:pPr>
              <a:lnSpc>
                <a:spcPct val="100000"/>
              </a:lnSpc>
              <a:spcBef>
                <a:spcPts val="0"/>
              </a:spcBef>
            </a:pPr>
            <a:r>
              <a:rPr lang="pt-BR" dirty="0">
                <a:latin typeface="Courier New"/>
                <a:ea typeface="+mn-lt"/>
                <a:cs typeface="+mn-lt"/>
              </a:rPr>
              <a:t>6   1 198369     T     A</a:t>
            </a:r>
            <a:endParaRPr lang="fr-FR" dirty="0">
              <a:latin typeface="Courier New"/>
            </a:endParaRPr>
          </a:p>
        </p:txBody>
      </p:sp>
    </p:spTree>
    <p:extLst>
      <p:ext uri="{BB962C8B-B14F-4D97-AF65-F5344CB8AC3E}">
        <p14:creationId xmlns:p14="http://schemas.microsoft.com/office/powerpoint/2010/main" val="1642357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EBFA-2393-4617-4B22-B20AC11B4BE5}"/>
              </a:ext>
            </a:extLst>
          </p:cNvPr>
          <p:cNvSpPr>
            <a:spLocks noGrp="1"/>
          </p:cNvSpPr>
          <p:nvPr>
            <p:ph type="title"/>
          </p:nvPr>
        </p:nvSpPr>
        <p:spPr/>
        <p:txBody>
          <a:bodyPr/>
          <a:lstStyle/>
          <a:p>
            <a:r>
              <a:rPr lang="en-GB" dirty="0" err="1">
                <a:ea typeface="+mj-lt"/>
                <a:cs typeface="+mj-lt"/>
              </a:rPr>
              <a:t>Subsetting</a:t>
            </a:r>
            <a:r>
              <a:rPr lang="en-GB" dirty="0">
                <a:ea typeface="+mj-lt"/>
                <a:cs typeface="+mj-lt"/>
              </a:rPr>
              <a:t> (II)</a:t>
            </a:r>
          </a:p>
        </p:txBody>
      </p:sp>
      <p:sp>
        <p:nvSpPr>
          <p:cNvPr id="3" name="Text Placeholder 2">
            <a:extLst>
              <a:ext uri="{FF2B5EF4-FFF2-40B4-BE49-F238E27FC236}">
                <a16:creationId xmlns:a16="http://schemas.microsoft.com/office/drawing/2014/main" id="{66DCD32B-835F-94B4-F497-32599B8D7B29}"/>
              </a:ext>
            </a:extLst>
          </p:cNvPr>
          <p:cNvSpPr>
            <a:spLocks noGrp="1"/>
          </p:cNvSpPr>
          <p:nvPr>
            <p:ph type="body" sz="quarter" idx="11"/>
          </p:nvPr>
        </p:nvSpPr>
        <p:spPr/>
        <p:txBody>
          <a:bodyPr vert="horz" lIns="91440" tIns="45720" rIns="91440" bIns="45720" rtlCol="0" anchor="t">
            <a:normAutofit lnSpcReduction="10000"/>
          </a:bodyPr>
          <a:lstStyle/>
          <a:p>
            <a:pPr>
              <a:lnSpc>
                <a:spcPct val="100000"/>
              </a:lnSpc>
              <a:spcBef>
                <a:spcPts val="0"/>
              </a:spcBef>
            </a:pP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keeps</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only</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the</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snps</a:t>
            </a:r>
            <a:r>
              <a:rPr lang="pt-BR" sz="2000" b="1" dirty="0">
                <a:solidFill>
                  <a:schemeClr val="accent4"/>
                </a:solidFill>
                <a:latin typeface="Courier New"/>
                <a:ea typeface="+mn-lt"/>
                <a:cs typeface="Courier New"/>
              </a:rPr>
              <a:t> in </a:t>
            </a:r>
            <a:r>
              <a:rPr lang="pt-BR" sz="2000" b="1" err="1">
                <a:solidFill>
                  <a:schemeClr val="accent4"/>
                </a:solidFill>
                <a:latin typeface="Courier New"/>
                <a:ea typeface="+mn-lt"/>
                <a:cs typeface="Courier New"/>
              </a:rPr>
              <a:t>chr</a:t>
            </a:r>
            <a:r>
              <a:rPr lang="pt-BR" sz="2000" b="1" dirty="0">
                <a:solidFill>
                  <a:schemeClr val="accent4"/>
                </a:solidFill>
                <a:latin typeface="Courier New"/>
                <a:ea typeface="+mn-lt"/>
                <a:cs typeface="Courier New"/>
              </a:rPr>
              <a:t> 1 </a:t>
            </a:r>
            <a:r>
              <a:rPr lang="pt-BR" sz="2000" b="1" err="1">
                <a:solidFill>
                  <a:schemeClr val="accent4"/>
                </a:solidFill>
                <a:latin typeface="Courier New"/>
                <a:ea typeface="+mn-lt"/>
                <a:cs typeface="Courier New"/>
              </a:rPr>
              <a:t>with</a:t>
            </a:r>
            <a:r>
              <a:rPr lang="pt-BR" sz="2000" b="1" dirty="0">
                <a:solidFill>
                  <a:schemeClr val="accent4"/>
                </a:solidFill>
                <a:latin typeface="Courier New"/>
                <a:ea typeface="+mn-lt"/>
                <a:cs typeface="Courier New"/>
              </a:rPr>
              <a:t> </a:t>
            </a:r>
            <a:r>
              <a:rPr lang="pt-BR" sz="2000" b="1" err="1">
                <a:solidFill>
                  <a:schemeClr val="accent4"/>
                </a:solidFill>
                <a:latin typeface="Courier New"/>
                <a:ea typeface="+mn-lt"/>
                <a:cs typeface="Courier New"/>
              </a:rPr>
              <a:t>an</a:t>
            </a:r>
            <a:r>
              <a:rPr lang="pt-BR" sz="2000" b="1" dirty="0">
                <a:solidFill>
                  <a:schemeClr val="accent4"/>
                </a:solidFill>
                <a:latin typeface="Courier New"/>
                <a:ea typeface="+mn-lt"/>
                <a:cs typeface="Courier New"/>
              </a:rPr>
              <a:t> "A" as major </a:t>
            </a:r>
            <a:r>
              <a:rPr lang="pt-BR" sz="2000" b="1" err="1">
                <a:solidFill>
                  <a:schemeClr val="accent4"/>
                </a:solidFill>
                <a:latin typeface="Courier New"/>
                <a:ea typeface="+mn-lt"/>
                <a:cs typeface="Courier New"/>
              </a:rPr>
              <a:t>allele</a:t>
            </a:r>
            <a:r>
              <a:rPr lang="pt-BR" sz="2000" b="1" dirty="0">
                <a:solidFill>
                  <a:schemeClr val="accent4"/>
                </a:solidFill>
                <a:latin typeface="Courier New"/>
                <a:ea typeface="+mn-lt"/>
                <a:cs typeface="Courier New"/>
              </a:rPr>
              <a:t> </a:t>
            </a:r>
            <a:endParaRPr lang="en-US" sz="2000" b="1">
              <a:solidFill>
                <a:schemeClr val="accent4"/>
              </a:solidFill>
              <a:latin typeface="Courier New"/>
              <a:ea typeface="+mn-lt"/>
              <a:cs typeface="Courier New"/>
            </a:endParaRPr>
          </a:p>
          <a:p>
            <a:pPr>
              <a:lnSpc>
                <a:spcPct val="100000"/>
              </a:lnSpc>
              <a:spcBef>
                <a:spcPts val="0"/>
              </a:spcBef>
            </a:pPr>
            <a:r>
              <a:rPr lang="da-DK" sz="2000" dirty="0" err="1">
                <a:latin typeface="Courier New"/>
                <a:ea typeface="+mn-lt"/>
                <a:cs typeface="+mn-lt"/>
              </a:rPr>
              <a:t>subset</a:t>
            </a:r>
            <a:r>
              <a:rPr lang="da-DK" sz="2000" dirty="0">
                <a:latin typeface="Courier New"/>
                <a:ea typeface="+mn-lt"/>
                <a:cs typeface="+mn-lt"/>
              </a:rPr>
              <a:t>(</a:t>
            </a:r>
            <a:r>
              <a:rPr lang="da-DK" sz="2000" dirty="0" err="1">
                <a:latin typeface="Courier New"/>
                <a:ea typeface="+mn-lt"/>
                <a:cs typeface="+mn-lt"/>
              </a:rPr>
              <a:t>snps</a:t>
            </a:r>
            <a:r>
              <a:rPr lang="da-DK" sz="2000" dirty="0">
                <a:latin typeface="Courier New"/>
                <a:ea typeface="+mn-lt"/>
                <a:cs typeface="+mn-lt"/>
              </a:rPr>
              <a:t>, </a:t>
            </a:r>
            <a:r>
              <a:rPr lang="da-DK" sz="2000" dirty="0" err="1">
                <a:latin typeface="Courier New"/>
                <a:ea typeface="+mn-lt"/>
                <a:cs typeface="+mn-lt"/>
              </a:rPr>
              <a:t>chr</a:t>
            </a:r>
            <a:r>
              <a:rPr lang="da-DK" sz="2000" dirty="0">
                <a:latin typeface="Courier New"/>
                <a:ea typeface="+mn-lt"/>
                <a:cs typeface="+mn-lt"/>
              </a:rPr>
              <a:t>==1 &amp; major=="A")</a:t>
            </a:r>
            <a:r>
              <a:rPr lang="pt-BR" sz="2000" dirty="0">
                <a:latin typeface="Courier New"/>
                <a:ea typeface="+mn-lt"/>
                <a:cs typeface="+mn-lt"/>
              </a:rPr>
              <a:t> </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  </a:t>
            </a:r>
            <a:r>
              <a:rPr lang="pt-BR" sz="2000" err="1">
                <a:latin typeface="Courier New"/>
                <a:ea typeface="+mn-lt"/>
                <a:cs typeface="+mn-lt"/>
              </a:rPr>
              <a:t>chr</a:t>
            </a:r>
            <a:r>
              <a:rPr lang="pt-BR" sz="2000" dirty="0">
                <a:latin typeface="Courier New"/>
                <a:ea typeface="+mn-lt"/>
                <a:cs typeface="+mn-lt"/>
              </a:rPr>
              <a:t>    </a:t>
            </a:r>
            <a:r>
              <a:rPr lang="pt-BR" sz="2000" err="1">
                <a:latin typeface="Courier New"/>
                <a:ea typeface="+mn-lt"/>
                <a:cs typeface="+mn-lt"/>
              </a:rPr>
              <a:t>pos</a:t>
            </a:r>
            <a:r>
              <a:rPr lang="pt-BR" sz="2000" dirty="0">
                <a:latin typeface="Courier New"/>
                <a:ea typeface="+mn-lt"/>
                <a:cs typeface="+mn-lt"/>
              </a:rPr>
              <a:t> </a:t>
            </a:r>
            <a:r>
              <a:rPr lang="pt-BR" sz="2000" err="1">
                <a:latin typeface="Courier New"/>
                <a:ea typeface="+mn-lt"/>
                <a:cs typeface="+mn-lt"/>
              </a:rPr>
              <a:t>minor</a:t>
            </a:r>
            <a:r>
              <a:rPr lang="pt-BR" sz="2000" dirty="0">
                <a:latin typeface="Courier New"/>
                <a:ea typeface="+mn-lt"/>
                <a:cs typeface="+mn-lt"/>
              </a:rPr>
              <a:t> major</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5   1 183369     G     A</a:t>
            </a:r>
            <a:endParaRPr lang="en-US" sz="2000">
              <a:latin typeface="Courier New"/>
              <a:ea typeface="+mn-lt"/>
              <a:cs typeface="+mn-lt"/>
            </a:endParaRPr>
          </a:p>
          <a:p>
            <a:pPr>
              <a:lnSpc>
                <a:spcPct val="100000"/>
              </a:lnSpc>
              <a:spcBef>
                <a:spcPts val="0"/>
              </a:spcBef>
            </a:pPr>
            <a:r>
              <a:rPr lang="pt-BR" sz="2000" dirty="0">
                <a:latin typeface="Courier New"/>
                <a:ea typeface="+mn-lt"/>
                <a:cs typeface="+mn-lt"/>
              </a:rPr>
              <a:t>6   1 198369     T     A</a:t>
            </a:r>
            <a:endParaRPr lang="en-US" sz="2000">
              <a:latin typeface="Courier New"/>
              <a:ea typeface="+mn-lt"/>
              <a:cs typeface="+mn-lt"/>
            </a:endParaRPr>
          </a:p>
          <a:p>
            <a:pPr>
              <a:lnSpc>
                <a:spcPct val="100000"/>
              </a:lnSpc>
              <a:spcBef>
                <a:spcPts val="0"/>
              </a:spcBef>
            </a:pPr>
            <a:endParaRPr lang="en-GB" sz="2000" dirty="0">
              <a:latin typeface="Courier New"/>
              <a:ea typeface="+mn-lt"/>
              <a:cs typeface="+mn-lt"/>
            </a:endParaRPr>
          </a:p>
          <a:p>
            <a:pPr>
              <a:lnSpc>
                <a:spcPct val="100000"/>
              </a:lnSpc>
              <a:spcBef>
                <a:spcPts val="0"/>
              </a:spcBef>
            </a:pPr>
            <a:endParaRPr lang="pt-BR" sz="2000" dirty="0">
              <a:latin typeface="Courier New"/>
              <a:ea typeface="+mn-lt"/>
              <a:cs typeface="+mn-lt"/>
            </a:endParaRPr>
          </a:p>
          <a:p>
            <a:pPr>
              <a:lnSpc>
                <a:spcPct val="100000"/>
              </a:lnSpc>
              <a:spcBef>
                <a:spcPts val="0"/>
              </a:spcBef>
            </a:pP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keeps</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only</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the</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snps</a:t>
            </a:r>
            <a:r>
              <a:rPr lang="pt-BR" sz="2000" b="1" dirty="0">
                <a:solidFill>
                  <a:schemeClr val="accent4"/>
                </a:solidFill>
                <a:latin typeface="Courier New"/>
                <a:ea typeface="+mn-lt"/>
                <a:cs typeface="Courier New"/>
              </a:rPr>
              <a:t> in </a:t>
            </a:r>
            <a:r>
              <a:rPr lang="pt-BR" sz="2000" b="1" dirty="0" err="1">
                <a:solidFill>
                  <a:schemeClr val="accent4"/>
                </a:solidFill>
                <a:latin typeface="Courier New"/>
                <a:ea typeface="+mn-lt"/>
                <a:cs typeface="Courier New"/>
              </a:rPr>
              <a:t>chr</a:t>
            </a:r>
            <a:r>
              <a:rPr lang="pt-BR" sz="2000" b="1" dirty="0">
                <a:solidFill>
                  <a:schemeClr val="accent4"/>
                </a:solidFill>
                <a:latin typeface="Courier New"/>
                <a:ea typeface="+mn-lt"/>
                <a:cs typeface="Courier New"/>
              </a:rPr>
              <a:t> 1 </a:t>
            </a:r>
            <a:r>
              <a:rPr lang="pt-BR" sz="2000" b="1" dirty="0" err="1">
                <a:solidFill>
                  <a:schemeClr val="accent4"/>
                </a:solidFill>
                <a:latin typeface="Courier New"/>
                <a:ea typeface="+mn-lt"/>
                <a:cs typeface="Courier New"/>
              </a:rPr>
              <a:t>with</a:t>
            </a:r>
            <a:r>
              <a:rPr lang="pt-BR" sz="2000" b="1" dirty="0">
                <a:solidFill>
                  <a:schemeClr val="accent4"/>
                </a:solidFill>
                <a:latin typeface="Courier New"/>
                <a:ea typeface="+mn-lt"/>
                <a:cs typeface="Courier New"/>
              </a:rPr>
              <a:t> </a:t>
            </a:r>
            <a:r>
              <a:rPr lang="pt-BR" sz="2000" b="1" dirty="0" err="1">
                <a:solidFill>
                  <a:schemeClr val="accent4"/>
                </a:solidFill>
                <a:latin typeface="Courier New"/>
                <a:ea typeface="+mn-lt"/>
                <a:cs typeface="Courier New"/>
              </a:rPr>
              <a:t>an</a:t>
            </a:r>
            <a:r>
              <a:rPr lang="pt-BR" sz="2000" b="1" dirty="0">
                <a:solidFill>
                  <a:schemeClr val="accent4"/>
                </a:solidFill>
                <a:latin typeface="Courier New"/>
                <a:ea typeface="+mn-lt"/>
                <a:cs typeface="Courier New"/>
              </a:rPr>
              <a:t> "A" </a:t>
            </a:r>
            <a:r>
              <a:rPr lang="pt-BR" sz="2000" b="1" dirty="0" err="1">
                <a:solidFill>
                  <a:schemeClr val="accent4"/>
                </a:solidFill>
                <a:latin typeface="Courier New"/>
                <a:ea typeface="+mn-lt"/>
                <a:cs typeface="Courier New"/>
              </a:rPr>
              <a:t>or</a:t>
            </a:r>
            <a:r>
              <a:rPr lang="pt-BR" sz="2000" b="1" dirty="0">
                <a:solidFill>
                  <a:schemeClr val="accent4"/>
                </a:solidFill>
                <a:latin typeface="Courier New"/>
                <a:ea typeface="+mn-lt"/>
                <a:cs typeface="Courier New"/>
              </a:rPr>
              <a:t> "T" as major </a:t>
            </a:r>
            <a:r>
              <a:rPr lang="pt-BR" sz="2000" b="1" dirty="0" err="1">
                <a:solidFill>
                  <a:schemeClr val="accent4"/>
                </a:solidFill>
                <a:latin typeface="Courier New"/>
                <a:ea typeface="+mn-lt"/>
                <a:cs typeface="Courier New"/>
              </a:rPr>
              <a:t>allele</a:t>
            </a:r>
            <a:endParaRPr lang="en-US" sz="2000" b="1" dirty="0" err="1">
              <a:solidFill>
                <a:schemeClr val="accent4"/>
              </a:solidFill>
              <a:latin typeface="Courier New"/>
              <a:ea typeface="+mn-lt"/>
              <a:cs typeface="Courier New"/>
            </a:endParaRPr>
          </a:p>
          <a:p>
            <a:pPr>
              <a:lnSpc>
                <a:spcPct val="100000"/>
              </a:lnSpc>
              <a:spcBef>
                <a:spcPts val="0"/>
              </a:spcBef>
            </a:pPr>
            <a:r>
              <a:rPr lang="pt-BR" sz="2000" dirty="0" err="1">
                <a:latin typeface="Courier New"/>
                <a:ea typeface="+mn-lt"/>
                <a:cs typeface="+mn-lt"/>
              </a:rPr>
              <a:t>subset</a:t>
            </a:r>
            <a:r>
              <a:rPr lang="pt-BR" sz="2000" dirty="0">
                <a:latin typeface="Courier New"/>
                <a:ea typeface="+mn-lt"/>
                <a:cs typeface="+mn-lt"/>
              </a:rPr>
              <a:t>(</a:t>
            </a:r>
            <a:r>
              <a:rPr lang="pt-BR" sz="2000" dirty="0" err="1">
                <a:latin typeface="Courier New"/>
                <a:ea typeface="+mn-lt"/>
                <a:cs typeface="+mn-lt"/>
              </a:rPr>
              <a:t>snps</a:t>
            </a:r>
            <a:r>
              <a:rPr lang="pt-BR" sz="2000" dirty="0">
                <a:latin typeface="Courier New"/>
                <a:ea typeface="+mn-lt"/>
                <a:cs typeface="+mn-lt"/>
              </a:rPr>
              <a:t>, </a:t>
            </a:r>
            <a:r>
              <a:rPr lang="pt-BR" sz="2000" dirty="0" err="1">
                <a:latin typeface="Courier New"/>
                <a:ea typeface="+mn-lt"/>
                <a:cs typeface="+mn-lt"/>
              </a:rPr>
              <a:t>chr</a:t>
            </a:r>
            <a:r>
              <a:rPr lang="pt-BR" sz="2000" dirty="0">
                <a:latin typeface="Courier New"/>
                <a:ea typeface="+mn-lt"/>
                <a:cs typeface="+mn-lt"/>
              </a:rPr>
              <a:t>==1 &amp; (major=="A" | major=="T"))</a:t>
            </a:r>
            <a:endParaRPr lang="en-US" sz="2000">
              <a:latin typeface="Courier New"/>
              <a:ea typeface="+mn-lt"/>
              <a:cs typeface="+mn-lt"/>
            </a:endParaRPr>
          </a:p>
          <a:p>
            <a:pPr>
              <a:lnSpc>
                <a:spcPct val="100000"/>
              </a:lnSpc>
              <a:spcBef>
                <a:spcPts val="0"/>
              </a:spcBef>
            </a:pPr>
            <a:r>
              <a:rPr lang="fr-FR" sz="2000" dirty="0">
                <a:latin typeface="Courier New"/>
                <a:ea typeface="+mn-lt"/>
                <a:cs typeface="+mn-lt"/>
              </a:rPr>
              <a:t> </a:t>
            </a:r>
            <a:r>
              <a:rPr lang="fr-FR" sz="2000" err="1">
                <a:latin typeface="Courier New"/>
                <a:ea typeface="+mn-lt"/>
                <a:cs typeface="+mn-lt"/>
              </a:rPr>
              <a:t>chr</a:t>
            </a:r>
            <a:r>
              <a:rPr lang="fr-FR" sz="2000" dirty="0">
                <a:latin typeface="Courier New"/>
                <a:ea typeface="+mn-lt"/>
                <a:cs typeface="+mn-lt"/>
              </a:rPr>
              <a:t>    pos minor major</a:t>
            </a:r>
            <a:endParaRPr lang="en-US" sz="2000">
              <a:latin typeface="Courier New"/>
              <a:ea typeface="+mn-lt"/>
              <a:cs typeface="+mn-lt"/>
            </a:endParaRPr>
          </a:p>
          <a:p>
            <a:pPr>
              <a:lnSpc>
                <a:spcPct val="100000"/>
              </a:lnSpc>
              <a:spcBef>
                <a:spcPts val="0"/>
              </a:spcBef>
            </a:pPr>
            <a:r>
              <a:rPr lang="fr-FR" sz="2000" dirty="0">
                <a:latin typeface="Courier New"/>
                <a:ea typeface="+mn-lt"/>
                <a:cs typeface="+mn-lt"/>
              </a:rPr>
              <a:t>2   1 138369     G     T</a:t>
            </a:r>
            <a:endParaRPr lang="en-US" sz="2000" dirty="0">
              <a:latin typeface="Courier New"/>
              <a:ea typeface="+mn-lt"/>
              <a:cs typeface="+mn-lt"/>
            </a:endParaRPr>
          </a:p>
          <a:p>
            <a:pPr>
              <a:lnSpc>
                <a:spcPct val="100000"/>
              </a:lnSpc>
              <a:spcBef>
                <a:spcPts val="0"/>
              </a:spcBef>
            </a:pPr>
            <a:r>
              <a:rPr lang="fr-FR" sz="2000" dirty="0">
                <a:latin typeface="Courier New"/>
                <a:ea typeface="+mn-lt"/>
                <a:cs typeface="+mn-lt"/>
              </a:rPr>
              <a:t>4   1 168369     C     T</a:t>
            </a:r>
            <a:endParaRPr lang="en-US" sz="2000" dirty="0">
              <a:latin typeface="Courier New"/>
              <a:ea typeface="+mn-lt"/>
              <a:cs typeface="+mn-lt"/>
            </a:endParaRPr>
          </a:p>
          <a:p>
            <a:pPr>
              <a:lnSpc>
                <a:spcPct val="100000"/>
              </a:lnSpc>
              <a:spcBef>
                <a:spcPts val="0"/>
              </a:spcBef>
            </a:pPr>
            <a:r>
              <a:rPr lang="fr-FR" sz="2000" dirty="0">
                <a:latin typeface="Courier New"/>
                <a:ea typeface="+mn-lt"/>
                <a:cs typeface="+mn-lt"/>
              </a:rPr>
              <a:t>5   1 183369     G     A</a:t>
            </a:r>
            <a:endParaRPr lang="en-US" sz="2000" dirty="0">
              <a:latin typeface="Courier New"/>
              <a:ea typeface="+mn-lt"/>
              <a:cs typeface="+mn-lt"/>
            </a:endParaRPr>
          </a:p>
          <a:p>
            <a:pPr>
              <a:lnSpc>
                <a:spcPct val="100000"/>
              </a:lnSpc>
              <a:spcBef>
                <a:spcPts val="0"/>
              </a:spcBef>
            </a:pPr>
            <a:r>
              <a:rPr lang="fr-FR" sz="2000" dirty="0">
                <a:latin typeface="Courier New"/>
                <a:ea typeface="+mn-lt"/>
                <a:cs typeface="+mn-lt"/>
              </a:rPr>
              <a:t>6   1 198369     T     A</a:t>
            </a:r>
            <a:endParaRPr lang="en-GB" sz="2000" dirty="0">
              <a:latin typeface="Courier New"/>
              <a:ea typeface="+mn-lt"/>
              <a:cs typeface="+mn-lt"/>
            </a:endParaRPr>
          </a:p>
        </p:txBody>
      </p:sp>
    </p:spTree>
    <p:extLst>
      <p:ext uri="{BB962C8B-B14F-4D97-AF65-F5344CB8AC3E}">
        <p14:creationId xmlns:p14="http://schemas.microsoft.com/office/powerpoint/2010/main" val="112610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3E7F-F12D-C5B7-F5D5-A74378DEA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0B53F-4C5E-2DB3-9E06-35F3E1F9C40E}"/>
              </a:ext>
            </a:extLst>
          </p:cNvPr>
          <p:cNvSpPr>
            <a:spLocks noGrp="1"/>
          </p:cNvSpPr>
          <p:nvPr>
            <p:ph type="title"/>
          </p:nvPr>
        </p:nvSpPr>
        <p:spPr/>
        <p:txBody>
          <a:bodyPr/>
          <a:lstStyle/>
          <a:p>
            <a:r>
              <a:rPr lang="en-GB" dirty="0">
                <a:ea typeface="Verdana"/>
                <a:cs typeface="Gill Sans"/>
              </a:rPr>
              <a:t>Course Outline</a:t>
            </a:r>
            <a:endParaRPr lang="en-GB" dirty="0"/>
          </a:p>
        </p:txBody>
      </p:sp>
      <p:sp>
        <p:nvSpPr>
          <p:cNvPr id="3" name="Text Placeholder 2">
            <a:extLst>
              <a:ext uri="{FF2B5EF4-FFF2-40B4-BE49-F238E27FC236}">
                <a16:creationId xmlns:a16="http://schemas.microsoft.com/office/drawing/2014/main" id="{DB82CA07-7015-2FA9-9ED0-2D8EADDC4F95}"/>
              </a:ext>
            </a:extLst>
          </p:cNvPr>
          <p:cNvSpPr>
            <a:spLocks noGrp="1"/>
          </p:cNvSpPr>
          <p:nvPr>
            <p:ph type="body" sz="quarter" idx="11"/>
          </p:nvPr>
        </p:nvSpPr>
        <p:spPr/>
        <p:txBody>
          <a:bodyPr vert="horz" lIns="91440" tIns="45720" rIns="91440" bIns="45720" rtlCol="0" anchor="t">
            <a:normAutofit/>
          </a:bodyPr>
          <a:lstStyle/>
          <a:p>
            <a:pPr lvl="1" indent="0">
              <a:buNone/>
            </a:pPr>
            <a:r>
              <a:rPr lang="en-GB" dirty="0">
                <a:ea typeface="Tahoma"/>
                <a:cs typeface="Gill Sans Light"/>
              </a:rPr>
              <a:t>Day 1</a:t>
            </a:r>
          </a:p>
          <a:p>
            <a:pPr marL="815975" lvl="1" indent="-457200">
              <a:buAutoNum type="arabicPeriod"/>
            </a:pPr>
            <a:r>
              <a:rPr lang="en-GB" dirty="0">
                <a:ea typeface="Tahoma"/>
                <a:cs typeface="Gill Sans Light"/>
              </a:rPr>
              <a:t>Getting Familiar with </a:t>
            </a:r>
            <a:r>
              <a:rPr lang="en-GB" b="1" dirty="0">
                <a:ea typeface="Tahoma"/>
                <a:cs typeface="Gill Sans Light"/>
              </a:rPr>
              <a:t>R</a:t>
            </a:r>
            <a:r>
              <a:rPr lang="en-GB" dirty="0">
                <a:ea typeface="Tahoma"/>
                <a:cs typeface="Gill Sans Light"/>
              </a:rPr>
              <a:t> and </a:t>
            </a:r>
            <a:r>
              <a:rPr lang="en-GB" b="1" dirty="0" err="1">
                <a:ea typeface="Tahoma"/>
                <a:cs typeface="Gill Sans Light"/>
              </a:rPr>
              <a:t>Rstudio</a:t>
            </a:r>
            <a:endParaRPr lang="en-GB" b="1" dirty="0">
              <a:ea typeface="Tahoma"/>
              <a:cs typeface="Gill Sans Light"/>
            </a:endParaRPr>
          </a:p>
          <a:p>
            <a:pPr marL="815975" lvl="1" indent="-457200">
              <a:buAutoNum type="arabicPeriod"/>
            </a:pPr>
            <a:r>
              <a:rPr lang="en-GB" dirty="0">
                <a:ea typeface="Tahoma"/>
                <a:cs typeface="Gill Sans Light"/>
              </a:rPr>
              <a:t>Getting started with the </a:t>
            </a:r>
            <a:r>
              <a:rPr lang="en-GB" b="1" dirty="0">
                <a:ea typeface="Tahoma"/>
                <a:cs typeface="Gill Sans Light"/>
              </a:rPr>
              <a:t>R syntax and Objects</a:t>
            </a:r>
          </a:p>
          <a:p>
            <a:pPr marL="815975" lvl="1" indent="-457200">
              <a:buAutoNum type="arabicPeriod"/>
            </a:pPr>
            <a:r>
              <a:rPr lang="en-GB" dirty="0">
                <a:ea typeface="Tahoma"/>
                <a:cs typeface="Gill Sans Light"/>
              </a:rPr>
              <a:t>Formatting your data</a:t>
            </a:r>
          </a:p>
          <a:p>
            <a:pPr marL="815975" lvl="1" indent="-457200">
              <a:buAutoNum type="arabicPeriod"/>
            </a:pPr>
            <a:r>
              <a:rPr lang="en-GB" b="1" dirty="0">
                <a:ea typeface="Tahoma"/>
                <a:cs typeface="Gill Sans Light"/>
              </a:rPr>
              <a:t>Importing/exporting data</a:t>
            </a:r>
            <a:r>
              <a:rPr lang="en-GB" dirty="0">
                <a:ea typeface="Tahoma"/>
                <a:cs typeface="Gill Sans Light"/>
              </a:rPr>
              <a:t> with R (working with files)</a:t>
            </a:r>
          </a:p>
          <a:p>
            <a:pPr lvl="1" indent="0">
              <a:buNone/>
            </a:pPr>
            <a:endParaRPr lang="en-GB"/>
          </a:p>
          <a:p>
            <a:pPr lvl="1" indent="0">
              <a:buNone/>
            </a:pPr>
            <a:r>
              <a:rPr lang="en-GB" dirty="0">
                <a:ea typeface="Tahoma"/>
                <a:cs typeface="Gill Sans Light"/>
              </a:rPr>
              <a:t>Day 2</a:t>
            </a:r>
          </a:p>
          <a:p>
            <a:pPr marL="815975" lvl="1" indent="-457200">
              <a:buAutoNum type="arabicPeriod"/>
            </a:pPr>
            <a:r>
              <a:rPr lang="en-GB" dirty="0">
                <a:ea typeface="Tahoma"/>
                <a:cs typeface="Gill Sans Light"/>
              </a:rPr>
              <a:t>Building </a:t>
            </a:r>
            <a:r>
              <a:rPr lang="en-GB" b="1" dirty="0">
                <a:ea typeface="Tahoma"/>
                <a:cs typeface="Gill Sans Light"/>
              </a:rPr>
              <a:t>Graphics </a:t>
            </a:r>
            <a:r>
              <a:rPr lang="en-GB" dirty="0">
                <a:ea typeface="Tahoma"/>
                <a:cs typeface="Gill Sans Light"/>
              </a:rPr>
              <a:t>in R (basic plotting)</a:t>
            </a:r>
          </a:p>
          <a:p>
            <a:pPr marL="815975" lvl="1" indent="-457200">
              <a:buFontTx/>
              <a:buAutoNum type="arabicPeriod"/>
            </a:pPr>
            <a:r>
              <a:rPr lang="en-GB" dirty="0">
                <a:ea typeface="Tahoma"/>
                <a:cs typeface="Gill Sans Light"/>
              </a:rPr>
              <a:t>Doing </a:t>
            </a:r>
            <a:r>
              <a:rPr lang="en-GB" b="1" dirty="0">
                <a:ea typeface="Tahoma"/>
                <a:cs typeface="Gill Sans Light"/>
              </a:rPr>
              <a:t>statistics </a:t>
            </a:r>
            <a:r>
              <a:rPr lang="en-GB" dirty="0">
                <a:ea typeface="Tahoma"/>
                <a:cs typeface="Gill Sans Light"/>
              </a:rPr>
              <a:t>in R</a:t>
            </a:r>
            <a:endParaRPr lang="en-GB" dirty="0"/>
          </a:p>
        </p:txBody>
      </p:sp>
    </p:spTree>
    <p:extLst>
      <p:ext uri="{BB962C8B-B14F-4D97-AF65-F5344CB8AC3E}">
        <p14:creationId xmlns:p14="http://schemas.microsoft.com/office/powerpoint/2010/main" val="3721341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572E4-C33C-54C3-71F7-33CBAD7B2674}"/>
              </a:ext>
            </a:extLst>
          </p:cNvPr>
          <p:cNvSpPr>
            <a:spLocks noGrp="1"/>
          </p:cNvSpPr>
          <p:nvPr>
            <p:ph type="title"/>
          </p:nvPr>
        </p:nvSpPr>
        <p:spPr/>
        <p:txBody>
          <a:bodyPr/>
          <a:lstStyle/>
          <a:p>
            <a:r>
              <a:rPr lang="en-GB" dirty="0">
                <a:ea typeface="Verdana"/>
                <a:cs typeface="Gill Sans"/>
              </a:rPr>
              <a:t>Customizing summaries of data (I)</a:t>
            </a:r>
            <a:endParaRPr lang="en-GB" dirty="0"/>
          </a:p>
        </p:txBody>
      </p:sp>
      <p:sp>
        <p:nvSpPr>
          <p:cNvPr id="3" name="Text Placeholder 2">
            <a:extLst>
              <a:ext uri="{FF2B5EF4-FFF2-40B4-BE49-F238E27FC236}">
                <a16:creationId xmlns:a16="http://schemas.microsoft.com/office/drawing/2014/main" id="{815738A7-378B-58A8-C1C3-5B03D381E5AB}"/>
              </a:ext>
            </a:extLst>
          </p:cNvPr>
          <p:cNvSpPr>
            <a:spLocks noGrp="1"/>
          </p:cNvSpPr>
          <p:nvPr>
            <p:ph type="body" sz="quarter" idx="11"/>
          </p:nvPr>
        </p:nvSpPr>
        <p:spPr/>
        <p:txBody>
          <a:bodyPr vert="horz" lIns="91440" tIns="45720" rIns="91440" bIns="45720" rtlCol="0" anchor="t">
            <a:normAutofit/>
          </a:bodyPr>
          <a:lstStyle/>
          <a:p>
            <a:pPr>
              <a:lnSpc>
                <a:spcPct val="100000"/>
              </a:lnSpc>
              <a:spcBef>
                <a:spcPts val="561"/>
              </a:spcBef>
            </a:pPr>
            <a:r>
              <a:rPr lang="en-US" dirty="0">
                <a:solidFill>
                  <a:srgbClr val="4F81BD"/>
                </a:solidFill>
                <a:ea typeface="+mn-lt"/>
                <a:cs typeface="+mn-lt"/>
              </a:rPr>
              <a:t>apply() </a:t>
            </a:r>
            <a:r>
              <a:rPr lang="en-US" dirty="0">
                <a:solidFill>
                  <a:srgbClr val="262626"/>
                </a:solidFill>
                <a:ea typeface="+mn-lt"/>
                <a:cs typeface="+mn-lt"/>
              </a:rPr>
              <a:t>generates </a:t>
            </a:r>
            <a:r>
              <a:rPr lang="en-US" dirty="0">
                <a:solidFill>
                  <a:srgbClr val="4F81BD"/>
                </a:solidFill>
                <a:ea typeface="+mn-lt"/>
                <a:cs typeface="+mn-lt"/>
              </a:rPr>
              <a:t>custom summaries </a:t>
            </a:r>
            <a:r>
              <a:rPr lang="en-US" dirty="0">
                <a:solidFill>
                  <a:srgbClr val="262626"/>
                </a:solidFill>
                <a:ea typeface="+mn-lt"/>
                <a:cs typeface="+mn-lt"/>
              </a:rPr>
              <a:t>of your data using :</a:t>
            </a:r>
          </a:p>
          <a:p>
            <a:pPr marL="454660" indent="-342900">
              <a:lnSpc>
                <a:spcPct val="100000"/>
              </a:lnSpc>
              <a:spcBef>
                <a:spcPts val="561"/>
              </a:spcBef>
              <a:buChar char="•"/>
            </a:pPr>
            <a:r>
              <a:rPr lang="en-US" b="1" dirty="0">
                <a:solidFill>
                  <a:srgbClr val="262626"/>
                </a:solidFill>
                <a:latin typeface="Corbel"/>
                <a:ea typeface="Tahoma"/>
                <a:cs typeface="Arial"/>
              </a:rPr>
              <a:t>X</a:t>
            </a:r>
            <a:r>
              <a:rPr lang="en-US" dirty="0">
                <a:solidFill>
                  <a:srgbClr val="262626"/>
                </a:solidFill>
                <a:latin typeface="Corbel"/>
                <a:ea typeface="Tahoma"/>
                <a:cs typeface="Arial"/>
              </a:rPr>
              <a:t>: a column you want to aggregate (of any data type)</a:t>
            </a:r>
          </a:p>
          <a:p>
            <a:pPr marL="454660" indent="-342900">
              <a:lnSpc>
                <a:spcPct val="100000"/>
              </a:lnSpc>
              <a:spcBef>
                <a:spcPts val="561"/>
              </a:spcBef>
              <a:buChar char="•"/>
            </a:pPr>
            <a:r>
              <a:rPr lang="en-US" b="1" dirty="0">
                <a:solidFill>
                  <a:srgbClr val="262626"/>
                </a:solidFill>
                <a:latin typeface="Corbel"/>
                <a:ea typeface="Tahoma"/>
                <a:cs typeface="Arial"/>
              </a:rPr>
              <a:t>INDEX</a:t>
            </a:r>
            <a:r>
              <a:rPr lang="en-US" dirty="0">
                <a:solidFill>
                  <a:srgbClr val="262626"/>
                </a:solidFill>
                <a:latin typeface="Corbel"/>
                <a:ea typeface="Tahoma"/>
                <a:cs typeface="Arial"/>
              </a:rPr>
              <a:t>: a factor column, or list of factor columns, for grouping </a:t>
            </a:r>
          </a:p>
          <a:p>
            <a:pPr marL="454660" indent="-342900">
              <a:lnSpc>
                <a:spcPct val="100000"/>
              </a:lnSpc>
              <a:spcBef>
                <a:spcPts val="561"/>
              </a:spcBef>
              <a:buChar char="•"/>
            </a:pPr>
            <a:r>
              <a:rPr lang="en-US" b="1" dirty="0">
                <a:solidFill>
                  <a:srgbClr val="262626"/>
                </a:solidFill>
                <a:latin typeface="Corbel"/>
                <a:ea typeface="Tahoma"/>
                <a:cs typeface="Arial"/>
              </a:rPr>
              <a:t>FUN</a:t>
            </a:r>
            <a:r>
              <a:rPr lang="en-US" dirty="0">
                <a:solidFill>
                  <a:srgbClr val="262626"/>
                </a:solidFill>
                <a:latin typeface="Corbel"/>
                <a:ea typeface="Tahoma"/>
                <a:cs typeface="Arial"/>
              </a:rPr>
              <a:t>: a function to be applied to X (mean, </a:t>
            </a:r>
            <a:r>
              <a:rPr lang="en-US" err="1">
                <a:solidFill>
                  <a:srgbClr val="262626"/>
                </a:solidFill>
                <a:latin typeface="Corbel"/>
                <a:ea typeface="Tahoma"/>
                <a:cs typeface="Arial"/>
              </a:rPr>
              <a:t>sd</a:t>
            </a:r>
            <a:r>
              <a:rPr lang="en-US" dirty="0">
                <a:solidFill>
                  <a:srgbClr val="262626"/>
                </a:solidFill>
                <a:latin typeface="Corbel"/>
                <a:ea typeface="Tahoma"/>
                <a:cs typeface="Arial"/>
              </a:rPr>
              <a:t>, min, max, length, median, range, quantiles…), separately for each grouping indicated by INDEX</a:t>
            </a:r>
          </a:p>
          <a:p>
            <a:pPr marL="454660" indent="-342900">
              <a:lnSpc>
                <a:spcPct val="100000"/>
              </a:lnSpc>
              <a:spcBef>
                <a:spcPts val="561"/>
              </a:spcBef>
              <a:buChar char="•"/>
            </a:pPr>
            <a:endParaRPr lang="en-US" dirty="0">
              <a:solidFill>
                <a:srgbClr val="000000"/>
              </a:solidFill>
              <a:latin typeface="Corbel"/>
              <a:cs typeface="Arial"/>
            </a:endParaRPr>
          </a:p>
          <a:p>
            <a:pPr marL="342900" indent="-342900">
              <a:buChar char="•"/>
            </a:pPr>
            <a:endParaRPr lang="en-GB" dirty="0"/>
          </a:p>
        </p:txBody>
      </p:sp>
    </p:spTree>
    <p:extLst>
      <p:ext uri="{BB962C8B-B14F-4D97-AF65-F5344CB8AC3E}">
        <p14:creationId xmlns:p14="http://schemas.microsoft.com/office/powerpoint/2010/main" val="4055050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6B5C7-1D9A-5029-529E-89B0674BF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3FD2C-027B-F573-07DD-DA954C149856}"/>
              </a:ext>
            </a:extLst>
          </p:cNvPr>
          <p:cNvSpPr>
            <a:spLocks noGrp="1"/>
          </p:cNvSpPr>
          <p:nvPr>
            <p:ph type="title"/>
          </p:nvPr>
        </p:nvSpPr>
        <p:spPr/>
        <p:txBody>
          <a:bodyPr/>
          <a:lstStyle/>
          <a:p>
            <a:r>
              <a:rPr lang="en-GB" dirty="0">
                <a:ea typeface="Verdana"/>
                <a:cs typeface="Gill Sans"/>
              </a:rPr>
              <a:t>Customizing summaries of data (II)</a:t>
            </a:r>
            <a:endParaRPr lang="en-GB" dirty="0"/>
          </a:p>
        </p:txBody>
      </p:sp>
      <p:sp>
        <p:nvSpPr>
          <p:cNvPr id="3" name="Text Placeholder 2">
            <a:extLst>
              <a:ext uri="{FF2B5EF4-FFF2-40B4-BE49-F238E27FC236}">
                <a16:creationId xmlns:a16="http://schemas.microsoft.com/office/drawing/2014/main" id="{51422786-B15C-620A-BFBB-6A7BD1DFDE56}"/>
              </a:ext>
            </a:extLst>
          </p:cNvPr>
          <p:cNvSpPr>
            <a:spLocks noGrp="1"/>
          </p:cNvSpPr>
          <p:nvPr>
            <p:ph type="body" sz="quarter" idx="11"/>
          </p:nvPr>
        </p:nvSpPr>
        <p:spPr>
          <a:xfrm>
            <a:off x="838200" y="895350"/>
            <a:ext cx="10515600" cy="5275263"/>
          </a:xfrm>
        </p:spPr>
        <p:txBody>
          <a:bodyPr vert="horz" lIns="91440" tIns="45720" rIns="91440" bIns="45720" rtlCol="0" anchor="t">
            <a:normAutofit lnSpcReduction="10000"/>
          </a:bodyPr>
          <a:lstStyle/>
          <a:p>
            <a:pPr>
              <a:lnSpc>
                <a:spcPct val="100000"/>
              </a:lnSpc>
              <a:spcBef>
                <a:spcPts val="561"/>
              </a:spcBef>
            </a:pPr>
            <a:r>
              <a:rPr lang="en-US" b="1" dirty="0">
                <a:solidFill>
                  <a:schemeClr val="accent4"/>
                </a:solidFill>
                <a:latin typeface="Courier New"/>
                <a:ea typeface="Tahoma"/>
                <a:cs typeface="Courier New"/>
              </a:rPr>
              <a:t># loading a dataset with hours of extra sleep in two groups</a:t>
            </a:r>
            <a:endParaRPr lang="en-US" dirty="0">
              <a:solidFill>
                <a:schemeClr val="accent4"/>
              </a:solidFill>
              <a:latin typeface="Courier New"/>
              <a:ea typeface="Tahoma"/>
              <a:cs typeface="Courier New"/>
            </a:endParaRPr>
          </a:p>
          <a:p>
            <a:pPr>
              <a:lnSpc>
                <a:spcPct val="100000"/>
              </a:lnSpc>
              <a:spcBef>
                <a:spcPts val="561"/>
              </a:spcBef>
            </a:pPr>
            <a:r>
              <a:rPr lang="en-US" dirty="0">
                <a:solidFill>
                  <a:srgbClr val="262626"/>
                </a:solidFill>
                <a:latin typeface="Courier New"/>
                <a:ea typeface="Tahoma"/>
                <a:cs typeface="Gill Sans Light"/>
              </a:rPr>
              <a:t>data(sleep) </a:t>
            </a:r>
            <a:endParaRPr lang="en-US" b="1" dirty="0">
              <a:solidFill>
                <a:schemeClr val="accent4"/>
              </a:solidFill>
              <a:latin typeface="Courier New"/>
            </a:endParaRPr>
          </a:p>
          <a:p>
            <a:pPr>
              <a:lnSpc>
                <a:spcPct val="100000"/>
              </a:lnSpc>
              <a:spcBef>
                <a:spcPts val="561"/>
              </a:spcBef>
            </a:pPr>
            <a:r>
              <a:rPr lang="en-US" dirty="0">
                <a:solidFill>
                  <a:srgbClr val="262626"/>
                </a:solidFill>
                <a:latin typeface="Courier New"/>
                <a:ea typeface="Tahoma"/>
                <a:cs typeface="Gill Sans Light"/>
              </a:rPr>
              <a:t>head(sleep, n=3)</a:t>
            </a:r>
          </a:p>
          <a:p>
            <a:r>
              <a:rPr lang="en-US" dirty="0">
                <a:solidFill>
                  <a:srgbClr val="262626"/>
                </a:solidFill>
                <a:latin typeface="Courier New"/>
                <a:ea typeface="+mn-lt"/>
                <a:cs typeface="+mn-lt"/>
              </a:rPr>
              <a:t>  extra group ID</a:t>
            </a:r>
            <a:endParaRPr lang="en-US" dirty="0">
              <a:latin typeface="Courier New"/>
            </a:endParaRPr>
          </a:p>
          <a:p>
            <a:r>
              <a:rPr lang="en-US" dirty="0">
                <a:solidFill>
                  <a:srgbClr val="262626"/>
                </a:solidFill>
                <a:latin typeface="Courier New"/>
                <a:ea typeface="+mn-lt"/>
                <a:cs typeface="+mn-lt"/>
              </a:rPr>
              <a:t>1   0.7     1  1</a:t>
            </a:r>
            <a:endParaRPr lang="en-US" dirty="0">
              <a:latin typeface="Courier New"/>
            </a:endParaRPr>
          </a:p>
          <a:p>
            <a:r>
              <a:rPr lang="en-US" dirty="0">
                <a:solidFill>
                  <a:srgbClr val="262626"/>
                </a:solidFill>
                <a:latin typeface="Courier New"/>
                <a:ea typeface="+mn-lt"/>
                <a:cs typeface="+mn-lt"/>
              </a:rPr>
              <a:t>2  -1.6     1  2</a:t>
            </a:r>
            <a:endParaRPr lang="en-US" dirty="0">
              <a:latin typeface="Courier New"/>
            </a:endParaRPr>
          </a:p>
          <a:p>
            <a:pPr>
              <a:lnSpc>
                <a:spcPct val="100000"/>
              </a:lnSpc>
              <a:spcBef>
                <a:spcPts val="561"/>
              </a:spcBef>
            </a:pPr>
            <a:r>
              <a:rPr lang="en-US" dirty="0">
                <a:solidFill>
                  <a:srgbClr val="262626"/>
                </a:solidFill>
                <a:latin typeface="Courier New"/>
                <a:ea typeface="+mn-lt"/>
                <a:cs typeface="+mn-lt"/>
              </a:rPr>
              <a:t>3  -0.2     1  3</a:t>
            </a:r>
            <a:endParaRPr lang="en-US" dirty="0">
              <a:latin typeface="Courier New"/>
            </a:endParaRPr>
          </a:p>
          <a:p>
            <a:pPr>
              <a:lnSpc>
                <a:spcPct val="100000"/>
              </a:lnSpc>
              <a:spcBef>
                <a:spcPts val="561"/>
              </a:spcBef>
            </a:pPr>
            <a:endParaRPr lang="en-US" dirty="0">
              <a:solidFill>
                <a:srgbClr val="262626"/>
              </a:solidFill>
              <a:latin typeface="Courier New"/>
              <a:ea typeface="+mn-lt"/>
              <a:cs typeface="+mn-lt"/>
            </a:endParaRPr>
          </a:p>
          <a:p>
            <a:pPr>
              <a:lnSpc>
                <a:spcPct val="100000"/>
              </a:lnSpc>
              <a:spcBef>
                <a:spcPts val="561"/>
              </a:spcBef>
            </a:pPr>
            <a:r>
              <a:rPr lang="en-US" err="1">
                <a:solidFill>
                  <a:srgbClr val="262626"/>
                </a:solidFill>
                <a:latin typeface="Courier New"/>
                <a:ea typeface="+mn-lt"/>
                <a:cs typeface="+mn-lt"/>
              </a:rPr>
              <a:t>tapply</a:t>
            </a:r>
            <a:r>
              <a:rPr lang="en-US" dirty="0">
                <a:solidFill>
                  <a:srgbClr val="262626"/>
                </a:solidFill>
                <a:latin typeface="Courier New"/>
                <a:ea typeface="+mn-lt"/>
                <a:cs typeface="+mn-lt"/>
              </a:rPr>
              <a:t>(X=</a:t>
            </a:r>
            <a:r>
              <a:rPr lang="en-US" err="1">
                <a:solidFill>
                  <a:srgbClr val="262626"/>
                </a:solidFill>
                <a:latin typeface="Courier New"/>
                <a:ea typeface="+mn-lt"/>
                <a:cs typeface="+mn-lt"/>
              </a:rPr>
              <a:t>sleep$</a:t>
            </a:r>
            <a:r>
              <a:rPr lang="en-US" b="1" err="1">
                <a:solidFill>
                  <a:schemeClr val="tx2"/>
                </a:solidFill>
                <a:latin typeface="Courier New"/>
                <a:ea typeface="+mn-lt"/>
                <a:cs typeface="+mn-lt"/>
              </a:rPr>
              <a:t>extra</a:t>
            </a:r>
            <a:r>
              <a:rPr lang="en-US" dirty="0">
                <a:solidFill>
                  <a:srgbClr val="262626"/>
                </a:solidFill>
                <a:latin typeface="Courier New"/>
                <a:ea typeface="+mn-lt"/>
                <a:cs typeface="+mn-lt"/>
              </a:rPr>
              <a:t>, INDEX=</a:t>
            </a:r>
            <a:r>
              <a:rPr lang="en-US" err="1">
                <a:solidFill>
                  <a:srgbClr val="262626"/>
                </a:solidFill>
                <a:latin typeface="Courier New"/>
                <a:ea typeface="+mn-lt"/>
                <a:cs typeface="+mn-lt"/>
              </a:rPr>
              <a:t>sleep$</a:t>
            </a:r>
            <a:r>
              <a:rPr lang="en-US" b="1" err="1">
                <a:solidFill>
                  <a:schemeClr val="accent2"/>
                </a:solidFill>
                <a:latin typeface="Courier New"/>
                <a:ea typeface="+mn-lt"/>
                <a:cs typeface="+mn-lt"/>
              </a:rPr>
              <a:t>group</a:t>
            </a:r>
            <a:r>
              <a:rPr lang="en-US" dirty="0">
                <a:solidFill>
                  <a:srgbClr val="262626"/>
                </a:solidFill>
                <a:latin typeface="Courier New"/>
                <a:ea typeface="+mn-lt"/>
                <a:cs typeface="+mn-lt"/>
              </a:rPr>
              <a:t>, FUN=</a:t>
            </a:r>
            <a:r>
              <a:rPr lang="en-US" b="1" dirty="0">
                <a:solidFill>
                  <a:schemeClr val="accent1"/>
                </a:solidFill>
                <a:latin typeface="Courier New"/>
                <a:ea typeface="+mn-lt"/>
                <a:cs typeface="+mn-lt"/>
              </a:rPr>
              <a:t>mean</a:t>
            </a:r>
            <a:r>
              <a:rPr lang="en-US" dirty="0">
                <a:solidFill>
                  <a:srgbClr val="262626"/>
                </a:solidFill>
                <a:latin typeface="Courier New"/>
                <a:ea typeface="+mn-lt"/>
                <a:cs typeface="+mn-lt"/>
              </a:rPr>
              <a:t>)</a:t>
            </a:r>
            <a:endParaRPr lang="en-US"/>
          </a:p>
          <a:p>
            <a:r>
              <a:rPr lang="en-US" dirty="0">
                <a:solidFill>
                  <a:srgbClr val="262626"/>
                </a:solidFill>
                <a:latin typeface="Courier New"/>
                <a:ea typeface="+mn-lt"/>
                <a:cs typeface="+mn-lt"/>
              </a:rPr>
              <a:t>   1    2 </a:t>
            </a:r>
            <a:endParaRPr lang="en-US" dirty="0">
              <a:solidFill>
                <a:srgbClr val="1E2232"/>
              </a:solidFill>
              <a:latin typeface="Courier New"/>
              <a:ea typeface="Tahoma"/>
              <a:cs typeface="Gill Sans Light"/>
            </a:endParaRPr>
          </a:p>
          <a:p>
            <a:r>
              <a:rPr lang="en-US" dirty="0">
                <a:solidFill>
                  <a:srgbClr val="262626"/>
                </a:solidFill>
                <a:latin typeface="Courier New"/>
                <a:ea typeface="+mn-lt"/>
                <a:cs typeface="+mn-lt"/>
              </a:rPr>
              <a:t>0.75 2.33 </a:t>
            </a:r>
            <a:endParaRPr lang="en-US">
              <a:latin typeface="Courier New"/>
            </a:endParaRPr>
          </a:p>
        </p:txBody>
      </p:sp>
      <p:sp>
        <p:nvSpPr>
          <p:cNvPr id="4" name="TextBox 3">
            <a:extLst>
              <a:ext uri="{FF2B5EF4-FFF2-40B4-BE49-F238E27FC236}">
                <a16:creationId xmlns:a16="http://schemas.microsoft.com/office/drawing/2014/main" id="{E7AAB702-21ED-D069-38F5-D544816B1DC7}"/>
              </a:ext>
            </a:extLst>
          </p:cNvPr>
          <p:cNvSpPr txBox="1"/>
          <p:nvPr/>
        </p:nvSpPr>
        <p:spPr>
          <a:xfrm>
            <a:off x="962024" y="6057899"/>
            <a:ext cx="93059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t>For each </a:t>
            </a:r>
            <a:r>
              <a:rPr lang="en-GB" sz="2800" dirty="0">
                <a:solidFill>
                  <a:schemeClr val="accent2"/>
                </a:solidFill>
              </a:rPr>
              <a:t>group</a:t>
            </a:r>
            <a:r>
              <a:rPr lang="en-GB" sz="2800" dirty="0"/>
              <a:t>, compute the </a:t>
            </a:r>
            <a:r>
              <a:rPr lang="en-GB" sz="2800" dirty="0">
                <a:solidFill>
                  <a:schemeClr val="accent1"/>
                </a:solidFill>
              </a:rPr>
              <a:t>mean </a:t>
            </a:r>
            <a:r>
              <a:rPr lang="en-GB" sz="2800" dirty="0">
                <a:solidFill>
                  <a:schemeClr val="tx2"/>
                </a:solidFill>
              </a:rPr>
              <a:t>extra </a:t>
            </a:r>
            <a:r>
              <a:rPr lang="en-GB" sz="2800" dirty="0"/>
              <a:t>sleep</a:t>
            </a:r>
          </a:p>
        </p:txBody>
      </p:sp>
    </p:spTree>
    <p:extLst>
      <p:ext uri="{BB962C8B-B14F-4D97-AF65-F5344CB8AC3E}">
        <p14:creationId xmlns:p14="http://schemas.microsoft.com/office/powerpoint/2010/main" val="3446152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5F89-1CEF-1451-92EB-E881A0AB3DFE}"/>
              </a:ext>
            </a:extLst>
          </p:cNvPr>
          <p:cNvSpPr>
            <a:spLocks noGrp="1"/>
          </p:cNvSpPr>
          <p:nvPr>
            <p:ph type="title"/>
          </p:nvPr>
        </p:nvSpPr>
        <p:spPr/>
        <p:txBody>
          <a:bodyPr/>
          <a:lstStyle/>
          <a:p>
            <a:r>
              <a:rPr lang="en-GB" dirty="0">
                <a:ea typeface="Verdana"/>
                <a:cs typeface="Gill Sans"/>
              </a:rPr>
              <a:t>Adding a row or column</a:t>
            </a:r>
            <a:endParaRPr lang="en-GB" dirty="0"/>
          </a:p>
        </p:txBody>
      </p:sp>
      <p:sp>
        <p:nvSpPr>
          <p:cNvPr id="3" name="Text Placeholder 2">
            <a:extLst>
              <a:ext uri="{FF2B5EF4-FFF2-40B4-BE49-F238E27FC236}">
                <a16:creationId xmlns:a16="http://schemas.microsoft.com/office/drawing/2014/main" id="{E41AF117-173B-DE5C-352E-90816B0E3766}"/>
              </a:ext>
            </a:extLst>
          </p:cNvPr>
          <p:cNvSpPr>
            <a:spLocks noGrp="1"/>
          </p:cNvSpPr>
          <p:nvPr>
            <p:ph type="body" sz="quarter" idx="11"/>
          </p:nvPr>
        </p:nvSpPr>
        <p:spPr/>
        <p:txBody>
          <a:bodyPr vert="horz" lIns="91440" tIns="45720" rIns="91440" bIns="45720" rtlCol="0" anchor="t">
            <a:normAutofit lnSpcReduction="10000"/>
          </a:bodyPr>
          <a:lstStyle/>
          <a:p>
            <a:r>
              <a:rPr lang="en-GB" dirty="0">
                <a:ea typeface="Tahoma"/>
                <a:cs typeface="Gill Sans Light"/>
              </a:rPr>
              <a:t>Add a row to the </a:t>
            </a:r>
            <a:r>
              <a:rPr lang="en-GB" dirty="0" err="1">
                <a:ea typeface="Tahoma"/>
                <a:cs typeface="Gill Sans Light"/>
              </a:rPr>
              <a:t>snp</a:t>
            </a:r>
            <a:r>
              <a:rPr lang="en-GB" dirty="0">
                <a:ea typeface="Tahoma"/>
                <a:cs typeface="Gill Sans Light"/>
              </a:rPr>
              <a:t> data: </a:t>
            </a:r>
            <a:r>
              <a:rPr lang="en-GB" dirty="0" err="1">
                <a:latin typeface="Courier New"/>
                <a:ea typeface="Tahoma"/>
                <a:cs typeface="Gill Sans Light"/>
              </a:rPr>
              <a:t>rbind</a:t>
            </a:r>
            <a:r>
              <a:rPr lang="en-GB" dirty="0">
                <a:latin typeface="Courier New"/>
                <a:ea typeface="Tahoma"/>
                <a:cs typeface="Gill Sans Light"/>
              </a:rPr>
              <a:t>()</a:t>
            </a:r>
            <a:endParaRPr lang="en-GB">
              <a:latin typeface="Courier New"/>
            </a:endParaRPr>
          </a:p>
          <a:p>
            <a:pPr>
              <a:lnSpc>
                <a:spcPct val="100000"/>
              </a:lnSpc>
              <a:spcBef>
                <a:spcPct val="20000"/>
              </a:spcBef>
            </a:pPr>
            <a:r>
              <a:rPr lang="en-US" err="1">
                <a:latin typeface="Courier New"/>
                <a:ea typeface="+mn-lt"/>
                <a:cs typeface="+mn-lt"/>
              </a:rPr>
              <a:t>snps_updated</a:t>
            </a:r>
            <a:r>
              <a:rPr lang="en-US" dirty="0">
                <a:latin typeface="Courier New"/>
                <a:ea typeface="+mn-lt"/>
                <a:cs typeface="+mn-lt"/>
              </a:rPr>
              <a:t> &lt;- </a:t>
            </a:r>
            <a:r>
              <a:rPr lang="en-US" err="1">
                <a:latin typeface="Courier New"/>
                <a:ea typeface="+mn-lt"/>
                <a:cs typeface="+mn-lt"/>
              </a:rPr>
              <a:t>rbind</a:t>
            </a:r>
            <a:r>
              <a:rPr lang="en-US" dirty="0">
                <a:latin typeface="Courier New"/>
                <a:ea typeface="+mn-lt"/>
                <a:cs typeface="+mn-lt"/>
              </a:rPr>
              <a:t>(</a:t>
            </a:r>
            <a:r>
              <a:rPr lang="en-US" err="1">
                <a:latin typeface="Courier New"/>
                <a:ea typeface="+mn-lt"/>
                <a:cs typeface="+mn-lt"/>
              </a:rPr>
              <a:t>snps</a:t>
            </a:r>
            <a:r>
              <a:rPr lang="en-US" dirty="0">
                <a:latin typeface="Courier New"/>
                <a:ea typeface="+mn-lt"/>
                <a:cs typeface="+mn-lt"/>
              </a:rPr>
              <a:t>, </a:t>
            </a:r>
          </a:p>
          <a:p>
            <a:pPr>
              <a:lnSpc>
                <a:spcPct val="100000"/>
              </a:lnSpc>
              <a:spcBef>
                <a:spcPct val="20000"/>
              </a:spcBef>
            </a:pPr>
            <a:r>
              <a:rPr lang="en-US" dirty="0">
                <a:latin typeface="Courier New"/>
                <a:ea typeface="+mn-lt"/>
                <a:cs typeface="+mn-lt"/>
              </a:rPr>
              <a:t>                      </a:t>
            </a:r>
            <a:r>
              <a:rPr lang="en-US" dirty="0" err="1">
                <a:latin typeface="Courier New"/>
                <a:ea typeface="+mn-lt"/>
                <a:cs typeface="+mn-lt"/>
              </a:rPr>
              <a:t>data.frame</a:t>
            </a:r>
            <a:r>
              <a:rPr lang="en-US" dirty="0">
                <a:latin typeface="Courier New"/>
                <a:ea typeface="+mn-lt"/>
                <a:cs typeface="+mn-lt"/>
              </a:rPr>
              <a:t>(chr=22,</a:t>
            </a:r>
          </a:p>
          <a:p>
            <a:pPr>
              <a:lnSpc>
                <a:spcPct val="100000"/>
              </a:lnSpc>
              <a:spcBef>
                <a:spcPct val="20000"/>
              </a:spcBef>
            </a:pPr>
            <a:r>
              <a:rPr lang="en-US" dirty="0">
                <a:latin typeface="Courier New"/>
                <a:ea typeface="+mn-lt"/>
                <a:cs typeface="+mn-lt"/>
              </a:rPr>
              <a:t>                                pos=1723369, </a:t>
            </a:r>
            <a:endParaRPr lang="en-US">
              <a:latin typeface="Corbel" panose="020B0503020204020204"/>
            </a:endParaRPr>
          </a:p>
          <a:p>
            <a:pPr>
              <a:lnSpc>
                <a:spcPct val="100000"/>
              </a:lnSpc>
              <a:spcBef>
                <a:spcPct val="20000"/>
              </a:spcBef>
            </a:pPr>
            <a:r>
              <a:rPr lang="en-US" dirty="0">
                <a:latin typeface="Courier New"/>
                <a:ea typeface="+mn-lt"/>
                <a:cs typeface="+mn-lt"/>
              </a:rPr>
              <a:t>                                 minor="A", </a:t>
            </a:r>
            <a:endParaRPr lang="en-US">
              <a:latin typeface="Corbel" panose="020B0503020204020204"/>
            </a:endParaRPr>
          </a:p>
          <a:p>
            <a:pPr>
              <a:lnSpc>
                <a:spcPct val="100000"/>
              </a:lnSpc>
              <a:spcBef>
                <a:spcPct val="20000"/>
              </a:spcBef>
            </a:pPr>
            <a:r>
              <a:rPr lang="en-US" dirty="0">
                <a:latin typeface="Courier New"/>
                <a:ea typeface="+mn-lt"/>
                <a:cs typeface="+mn-lt"/>
              </a:rPr>
              <a:t>                                 major="T"))</a:t>
            </a:r>
            <a:endParaRPr lang="en-US" dirty="0"/>
          </a:p>
          <a:p>
            <a:pPr>
              <a:lnSpc>
                <a:spcPct val="100000"/>
              </a:lnSpc>
              <a:spcBef>
                <a:spcPct val="20000"/>
              </a:spcBef>
            </a:pPr>
            <a:endParaRPr lang="en-US" sz="2000" dirty="0">
              <a:solidFill>
                <a:srgbClr val="262626"/>
              </a:solidFill>
              <a:ea typeface="+mn-lt"/>
              <a:cs typeface="+mn-lt"/>
            </a:endParaRPr>
          </a:p>
          <a:p>
            <a:r>
              <a:rPr lang="en-GB" dirty="0">
                <a:ea typeface="+mn-lt"/>
                <a:cs typeface="+mn-lt"/>
              </a:rPr>
              <a:t>Add a column to the </a:t>
            </a:r>
            <a:r>
              <a:rPr lang="en-GB" err="1">
                <a:ea typeface="+mn-lt"/>
                <a:cs typeface="+mn-lt"/>
              </a:rPr>
              <a:t>snp</a:t>
            </a:r>
            <a:r>
              <a:rPr lang="en-GB" dirty="0">
                <a:ea typeface="+mn-lt"/>
                <a:cs typeface="+mn-lt"/>
              </a:rPr>
              <a:t> data: </a:t>
            </a:r>
            <a:r>
              <a:rPr lang="en-GB" err="1">
                <a:latin typeface="Courier New"/>
                <a:ea typeface="+mn-lt"/>
                <a:cs typeface="+mn-lt"/>
              </a:rPr>
              <a:t>cbind</a:t>
            </a:r>
            <a:r>
              <a:rPr lang="en-GB" dirty="0">
                <a:latin typeface="Courier New"/>
                <a:ea typeface="+mn-lt"/>
                <a:cs typeface="+mn-lt"/>
              </a:rPr>
              <a:t>()</a:t>
            </a:r>
          </a:p>
          <a:p>
            <a:r>
              <a:rPr lang="en-GB" err="1">
                <a:latin typeface="Courier New"/>
                <a:ea typeface="+mn-lt"/>
                <a:cs typeface="+mn-lt"/>
              </a:rPr>
              <a:t>majorGC</a:t>
            </a:r>
            <a:r>
              <a:rPr lang="en-GB" dirty="0">
                <a:latin typeface="Courier New"/>
                <a:ea typeface="+mn-lt"/>
                <a:cs typeface="+mn-lt"/>
              </a:rPr>
              <a:t> &lt;- </a:t>
            </a:r>
            <a:r>
              <a:rPr lang="en-GB" err="1">
                <a:latin typeface="Courier New"/>
                <a:ea typeface="+mn-lt"/>
                <a:cs typeface="+mn-lt"/>
              </a:rPr>
              <a:t>snps$major</a:t>
            </a:r>
            <a:r>
              <a:rPr lang="en-GB" dirty="0">
                <a:latin typeface="Courier New"/>
                <a:ea typeface="+mn-lt"/>
                <a:cs typeface="+mn-lt"/>
              </a:rPr>
              <a:t> %in% c("G","C")</a:t>
            </a:r>
            <a:endParaRPr lang="en-GB" dirty="0">
              <a:latin typeface="Courier New"/>
            </a:endParaRPr>
          </a:p>
          <a:p>
            <a:r>
              <a:rPr lang="en-GB" dirty="0" err="1">
                <a:latin typeface="Courier New"/>
                <a:ea typeface="+mn-lt"/>
                <a:cs typeface="+mn-lt"/>
              </a:rPr>
              <a:t>snps_mod</a:t>
            </a:r>
            <a:r>
              <a:rPr lang="en-GB" dirty="0">
                <a:latin typeface="Courier New"/>
                <a:ea typeface="+mn-lt"/>
                <a:cs typeface="+mn-lt"/>
              </a:rPr>
              <a:t> &lt;- </a:t>
            </a:r>
            <a:r>
              <a:rPr lang="en-GB" dirty="0" err="1">
                <a:latin typeface="Courier New"/>
                <a:ea typeface="+mn-lt"/>
                <a:cs typeface="+mn-lt"/>
              </a:rPr>
              <a:t>cbind</a:t>
            </a:r>
            <a:r>
              <a:rPr lang="en-GB" dirty="0">
                <a:latin typeface="Courier New"/>
                <a:ea typeface="+mn-lt"/>
                <a:cs typeface="+mn-lt"/>
              </a:rPr>
              <a:t>(</a:t>
            </a:r>
            <a:r>
              <a:rPr lang="en-GB" dirty="0" err="1">
                <a:latin typeface="Courier New"/>
                <a:ea typeface="+mn-lt"/>
                <a:cs typeface="+mn-lt"/>
              </a:rPr>
              <a:t>snps</a:t>
            </a:r>
            <a:r>
              <a:rPr lang="en-GB" dirty="0">
                <a:latin typeface="Courier New"/>
                <a:ea typeface="+mn-lt"/>
                <a:cs typeface="+mn-lt"/>
              </a:rPr>
              <a:t>, </a:t>
            </a:r>
            <a:r>
              <a:rPr lang="en-GB" dirty="0" err="1">
                <a:latin typeface="Courier New"/>
                <a:ea typeface="+mn-lt"/>
                <a:cs typeface="+mn-lt"/>
              </a:rPr>
              <a:t>majorGC</a:t>
            </a:r>
            <a:r>
              <a:rPr lang="en-GB" dirty="0">
                <a:latin typeface="Courier New"/>
                <a:ea typeface="+mn-lt"/>
                <a:cs typeface="+mn-lt"/>
              </a:rPr>
              <a:t>)</a:t>
            </a:r>
            <a:endParaRPr lang="en-GB" dirty="0" err="1">
              <a:latin typeface="Courier New"/>
            </a:endParaRPr>
          </a:p>
        </p:txBody>
      </p:sp>
    </p:spTree>
    <p:extLst>
      <p:ext uri="{BB962C8B-B14F-4D97-AF65-F5344CB8AC3E}">
        <p14:creationId xmlns:p14="http://schemas.microsoft.com/office/powerpoint/2010/main" val="666343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E257-0F30-9094-5534-C2918D10729C}"/>
              </a:ext>
            </a:extLst>
          </p:cNvPr>
          <p:cNvSpPr>
            <a:spLocks noGrp="1"/>
          </p:cNvSpPr>
          <p:nvPr>
            <p:ph type="title"/>
          </p:nvPr>
        </p:nvSpPr>
        <p:spPr/>
        <p:txBody>
          <a:bodyPr/>
          <a:lstStyle/>
          <a:p>
            <a:r>
              <a:rPr lang="en-GB" dirty="0">
                <a:ea typeface="Verdana"/>
                <a:cs typeface="Gill Sans"/>
              </a:rPr>
              <a:t>Removing a row or column</a:t>
            </a:r>
            <a:endParaRPr lang="en-GB" dirty="0"/>
          </a:p>
        </p:txBody>
      </p:sp>
      <p:sp>
        <p:nvSpPr>
          <p:cNvPr id="3" name="Text Placeholder 2">
            <a:extLst>
              <a:ext uri="{FF2B5EF4-FFF2-40B4-BE49-F238E27FC236}">
                <a16:creationId xmlns:a16="http://schemas.microsoft.com/office/drawing/2014/main" id="{2677F0E6-64A5-6753-2A59-7D83C51DC76F}"/>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Exclusion (-):</a:t>
            </a:r>
            <a:endParaRPr lang="en-GB" dirty="0"/>
          </a:p>
          <a:p>
            <a:pPr>
              <a:lnSpc>
                <a:spcPct val="100000"/>
              </a:lnSpc>
              <a:spcBef>
                <a:spcPts val="0"/>
              </a:spcBef>
            </a:pPr>
            <a:r>
              <a:rPr lang="en-US" err="1">
                <a:latin typeface="Courier New"/>
                <a:ea typeface="+mn-lt"/>
                <a:cs typeface="+mn-lt"/>
              </a:rPr>
              <a:t>snps_orig</a:t>
            </a:r>
            <a:r>
              <a:rPr lang="en-US" dirty="0">
                <a:latin typeface="Courier New"/>
                <a:ea typeface="+mn-lt"/>
                <a:cs typeface="+mn-lt"/>
              </a:rPr>
              <a:t> &lt;- </a:t>
            </a:r>
            <a:r>
              <a:rPr lang="en-US" err="1">
                <a:latin typeface="Courier New"/>
                <a:ea typeface="+mn-lt"/>
                <a:cs typeface="+mn-lt"/>
              </a:rPr>
              <a:t>snps_mod</a:t>
            </a:r>
            <a:r>
              <a:rPr lang="en-US" dirty="0">
                <a:latin typeface="Courier New"/>
                <a:ea typeface="+mn-lt"/>
                <a:cs typeface="+mn-lt"/>
              </a:rPr>
              <a:t>[,-1] </a:t>
            </a:r>
            <a:r>
              <a:rPr lang="en-US" b="1" dirty="0">
                <a:solidFill>
                  <a:schemeClr val="accent4"/>
                </a:solidFill>
                <a:latin typeface="Courier New"/>
                <a:ea typeface="+mn-lt"/>
                <a:cs typeface="+mn-lt"/>
              </a:rPr>
              <a:t># remove the first column</a:t>
            </a:r>
          </a:p>
          <a:p>
            <a:pPr>
              <a:lnSpc>
                <a:spcPct val="100000"/>
              </a:lnSpc>
              <a:spcBef>
                <a:spcPts val="0"/>
              </a:spcBef>
            </a:pPr>
            <a:r>
              <a:rPr lang="en-US" dirty="0">
                <a:latin typeface="Courier New"/>
                <a:ea typeface="+mn-lt"/>
                <a:cs typeface="+mn-lt"/>
              </a:rPr>
              <a:t>head(</a:t>
            </a:r>
            <a:r>
              <a:rPr lang="en-US" err="1">
                <a:latin typeface="Courier New"/>
                <a:ea typeface="+mn-lt"/>
                <a:cs typeface="+mn-lt"/>
              </a:rPr>
              <a:t>snps_orig</a:t>
            </a:r>
            <a:r>
              <a:rPr lang="en-US" dirty="0">
                <a:latin typeface="Courier New"/>
                <a:ea typeface="+mn-lt"/>
                <a:cs typeface="+mn-lt"/>
              </a:rPr>
              <a:t>)  </a:t>
            </a:r>
            <a:r>
              <a:rPr lang="en-US" b="1" dirty="0">
                <a:solidFill>
                  <a:schemeClr val="accent4"/>
                </a:solidFill>
                <a:latin typeface="Courier New"/>
                <a:ea typeface="+mn-lt"/>
                <a:cs typeface="+mn-lt"/>
              </a:rPr>
              <a:t># check resulting data</a:t>
            </a:r>
          </a:p>
          <a:p>
            <a:endParaRPr lang="en-GB" dirty="0"/>
          </a:p>
          <a:p>
            <a:r>
              <a:rPr lang="en-GB" dirty="0">
                <a:solidFill>
                  <a:srgbClr val="1E2232"/>
                </a:solidFill>
                <a:ea typeface="Tahoma"/>
                <a:cs typeface="Gill Sans Light"/>
              </a:rPr>
              <a:t>Extraction:</a:t>
            </a:r>
            <a:endParaRPr lang="en-GB">
              <a:solidFill>
                <a:srgbClr val="1E2232"/>
              </a:solidFill>
              <a:ea typeface="Tahoma"/>
              <a:cs typeface="Gill Sans Light"/>
            </a:endParaRPr>
          </a:p>
          <a:p>
            <a:pPr>
              <a:lnSpc>
                <a:spcPct val="100000"/>
              </a:lnSpc>
              <a:spcBef>
                <a:spcPts val="0"/>
              </a:spcBef>
            </a:pPr>
            <a:r>
              <a:rPr lang="en-US" b="1" dirty="0">
                <a:solidFill>
                  <a:schemeClr val="accent4"/>
                </a:solidFill>
                <a:latin typeface="Courier New"/>
                <a:ea typeface="+mn-lt"/>
                <a:cs typeface="Courier New"/>
              </a:rPr>
              <a:t># extract all columns that you want to keep </a:t>
            </a:r>
            <a:endParaRPr lang="en-US">
              <a:solidFill>
                <a:schemeClr val="accent4"/>
              </a:solidFill>
              <a:latin typeface="Courier New"/>
              <a:ea typeface="+mn-lt"/>
              <a:cs typeface="Courier New"/>
            </a:endParaRPr>
          </a:p>
          <a:p>
            <a:pPr>
              <a:lnSpc>
                <a:spcPct val="100000"/>
              </a:lnSpc>
              <a:spcBef>
                <a:spcPts val="0"/>
              </a:spcBef>
            </a:pPr>
            <a:r>
              <a:rPr lang="en-US" b="1" dirty="0">
                <a:solidFill>
                  <a:schemeClr val="accent4"/>
                </a:solidFill>
                <a:latin typeface="Courier New"/>
                <a:ea typeface="+mn-lt"/>
                <a:cs typeface="Courier New"/>
              </a:rPr>
              <a:t># (from the 2nd to the last)</a:t>
            </a:r>
            <a:endParaRPr lang="en-US" dirty="0">
              <a:solidFill>
                <a:schemeClr val="accent4"/>
              </a:solidFill>
            </a:endParaRPr>
          </a:p>
          <a:p>
            <a:pPr>
              <a:lnSpc>
                <a:spcPct val="100000"/>
              </a:lnSpc>
              <a:spcBef>
                <a:spcPts val="0"/>
              </a:spcBef>
            </a:pPr>
            <a:r>
              <a:rPr lang="en-US" err="1">
                <a:latin typeface="Courier New"/>
                <a:ea typeface="+mn-lt"/>
                <a:cs typeface="+mn-lt"/>
              </a:rPr>
              <a:t>snps_orig</a:t>
            </a:r>
            <a:r>
              <a:rPr lang="en-US" dirty="0">
                <a:latin typeface="Courier New"/>
                <a:ea typeface="+mn-lt"/>
                <a:cs typeface="+mn-lt"/>
              </a:rPr>
              <a:t> &lt;- </a:t>
            </a:r>
            <a:r>
              <a:rPr lang="en-US" err="1">
                <a:latin typeface="Courier New"/>
                <a:ea typeface="+mn-lt"/>
                <a:cs typeface="+mn-lt"/>
              </a:rPr>
              <a:t>snps_mod</a:t>
            </a:r>
            <a:r>
              <a:rPr lang="en-US" dirty="0">
                <a:latin typeface="Courier New"/>
                <a:ea typeface="+mn-lt"/>
                <a:cs typeface="+mn-lt"/>
              </a:rPr>
              <a:t>[,2:ncol(</a:t>
            </a:r>
            <a:r>
              <a:rPr lang="en-US" err="1">
                <a:latin typeface="Courier New"/>
                <a:ea typeface="+mn-lt"/>
                <a:cs typeface="+mn-lt"/>
              </a:rPr>
              <a:t>snps_mod</a:t>
            </a:r>
            <a:r>
              <a:rPr lang="en-US" dirty="0">
                <a:latin typeface="Courier New"/>
                <a:ea typeface="+mn-lt"/>
                <a:cs typeface="+mn-lt"/>
              </a:rPr>
              <a:t>)] </a:t>
            </a:r>
            <a:endParaRPr lang="en-US">
              <a:solidFill>
                <a:srgbClr val="1E2232"/>
              </a:solidFill>
              <a:latin typeface="Courier New"/>
              <a:ea typeface="+mn-lt"/>
              <a:cs typeface="+mn-lt"/>
            </a:endParaRPr>
          </a:p>
          <a:p>
            <a:pPr>
              <a:lnSpc>
                <a:spcPct val="100000"/>
              </a:lnSpc>
              <a:spcBef>
                <a:spcPts val="0"/>
              </a:spcBef>
            </a:pPr>
            <a:r>
              <a:rPr lang="en-US" dirty="0">
                <a:latin typeface="Courier New"/>
                <a:ea typeface="+mn-lt"/>
                <a:cs typeface="+mn-lt"/>
              </a:rPr>
              <a:t>head(</a:t>
            </a:r>
            <a:r>
              <a:rPr lang="en-US" err="1">
                <a:latin typeface="Courier New"/>
                <a:ea typeface="+mn-lt"/>
                <a:cs typeface="+mn-lt"/>
              </a:rPr>
              <a:t>snps_orig</a:t>
            </a:r>
            <a:r>
              <a:rPr lang="en-US" dirty="0">
                <a:latin typeface="Courier New"/>
                <a:ea typeface="+mn-lt"/>
                <a:cs typeface="+mn-lt"/>
              </a:rPr>
              <a:t>) </a:t>
            </a:r>
            <a:r>
              <a:rPr lang="en-US" b="1" dirty="0">
                <a:solidFill>
                  <a:schemeClr val="accent4"/>
                </a:solidFill>
                <a:latin typeface="Courier New"/>
                <a:ea typeface="+mn-lt"/>
                <a:cs typeface="+mn-lt"/>
              </a:rPr>
              <a:t># check resulting data</a:t>
            </a:r>
          </a:p>
          <a:p>
            <a:pPr>
              <a:lnSpc>
                <a:spcPct val="100000"/>
              </a:lnSpc>
              <a:spcBef>
                <a:spcPct val="20000"/>
              </a:spcBef>
            </a:pPr>
            <a:endParaRPr lang="en-US" dirty="0">
              <a:solidFill>
                <a:srgbClr val="4F81BD"/>
              </a:solidFill>
              <a:ea typeface="+mn-lt"/>
              <a:cs typeface="+mn-lt"/>
            </a:endParaRPr>
          </a:p>
          <a:p>
            <a:endParaRPr lang="en-GB" dirty="0"/>
          </a:p>
          <a:p>
            <a:endParaRPr lang="en-GB" dirty="0"/>
          </a:p>
        </p:txBody>
      </p:sp>
    </p:spTree>
    <p:extLst>
      <p:ext uri="{BB962C8B-B14F-4D97-AF65-F5344CB8AC3E}">
        <p14:creationId xmlns:p14="http://schemas.microsoft.com/office/powerpoint/2010/main" val="1782419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FE1C-85BB-182C-B7CF-CFB055362ECD}"/>
              </a:ext>
            </a:extLst>
          </p:cNvPr>
          <p:cNvSpPr>
            <a:spLocks noGrp="1"/>
          </p:cNvSpPr>
          <p:nvPr>
            <p:ph type="title"/>
          </p:nvPr>
        </p:nvSpPr>
        <p:spPr/>
        <p:txBody>
          <a:bodyPr/>
          <a:lstStyle/>
          <a:p>
            <a:r>
              <a:rPr lang="en-GB" dirty="0">
                <a:ea typeface="Verdana"/>
                <a:cs typeface="Gill Sans"/>
              </a:rPr>
              <a:t>Exporting data to a file</a:t>
            </a:r>
            <a:endParaRPr lang="en-GB" dirty="0"/>
          </a:p>
        </p:txBody>
      </p:sp>
      <p:sp>
        <p:nvSpPr>
          <p:cNvPr id="3" name="Text Placeholder 2">
            <a:extLst>
              <a:ext uri="{FF2B5EF4-FFF2-40B4-BE49-F238E27FC236}">
                <a16:creationId xmlns:a16="http://schemas.microsoft.com/office/drawing/2014/main" id="{8C9C0B3F-41B4-AB11-6239-030B9B891AB8}"/>
              </a:ext>
            </a:extLst>
          </p:cNvPr>
          <p:cNvSpPr>
            <a:spLocks noGrp="1"/>
          </p:cNvSpPr>
          <p:nvPr>
            <p:ph type="body" sz="quarter" idx="11"/>
          </p:nvPr>
        </p:nvSpPr>
        <p:spPr/>
        <p:txBody>
          <a:bodyPr vert="horz" lIns="91440" tIns="45720" rIns="91440" bIns="45720" rtlCol="0" anchor="t">
            <a:normAutofit lnSpcReduction="10000"/>
          </a:bodyPr>
          <a:lstStyle/>
          <a:p>
            <a:r>
              <a:rPr lang="en-GB" sz="2000" err="1">
                <a:latin typeface="Courier New"/>
                <a:ea typeface="Tahoma"/>
                <a:cs typeface="Gill Sans Light"/>
              </a:rPr>
              <a:t>write.table</a:t>
            </a:r>
            <a:r>
              <a:rPr lang="en-GB" sz="2000" dirty="0">
                <a:latin typeface="Courier New"/>
                <a:ea typeface="Tahoma"/>
                <a:cs typeface="Gill Sans Light"/>
              </a:rPr>
              <a:t>()</a:t>
            </a:r>
            <a:r>
              <a:rPr lang="en-GB" sz="2000" dirty="0">
                <a:ea typeface="Tahoma"/>
                <a:cs typeface="Gill Sans Light"/>
              </a:rPr>
              <a:t> or </a:t>
            </a:r>
            <a:r>
              <a:rPr lang="en-GB" sz="2000" dirty="0">
                <a:latin typeface="Courier New"/>
                <a:ea typeface="Tahoma"/>
                <a:cs typeface="Gill Sans Light"/>
              </a:rPr>
              <a:t>write.csv()</a:t>
            </a:r>
          </a:p>
          <a:p>
            <a:r>
              <a:rPr lang="en-US" sz="2000" dirty="0">
                <a:ea typeface="+mn-lt"/>
                <a:cs typeface="+mn-lt"/>
              </a:rPr>
              <a:t>Example:</a:t>
            </a:r>
            <a:endParaRPr lang="en-GB" sz="2000" dirty="0">
              <a:latin typeface="Courier New"/>
            </a:endParaRPr>
          </a:p>
          <a:p>
            <a:pPr>
              <a:lnSpc>
                <a:spcPct val="100000"/>
              </a:lnSpc>
              <a:spcBef>
                <a:spcPct val="20000"/>
              </a:spcBef>
            </a:pPr>
            <a:r>
              <a:rPr lang="en-US" sz="2000" dirty="0">
                <a:latin typeface="Courier New"/>
                <a:ea typeface="+mn-lt"/>
                <a:cs typeface="+mn-lt"/>
              </a:rPr>
              <a:t>  </a:t>
            </a:r>
            <a:r>
              <a:rPr lang="en-US" sz="2000" err="1">
                <a:latin typeface="Courier New"/>
                <a:ea typeface="+mn-lt"/>
                <a:cs typeface="+mn-lt"/>
              </a:rPr>
              <a:t>write.table</a:t>
            </a:r>
            <a:r>
              <a:rPr lang="en-US" sz="2000" dirty="0">
                <a:latin typeface="Courier New"/>
                <a:ea typeface="+mn-lt"/>
                <a:cs typeface="+mn-lt"/>
              </a:rPr>
              <a:t>(</a:t>
            </a:r>
            <a:r>
              <a:rPr lang="en-US" sz="2000" err="1">
                <a:latin typeface="Courier New"/>
                <a:ea typeface="+mn-lt"/>
                <a:cs typeface="+mn-lt"/>
              </a:rPr>
              <a:t>snps_updated</a:t>
            </a:r>
            <a:r>
              <a:rPr lang="en-US" sz="2000" dirty="0">
                <a:latin typeface="Courier New"/>
                <a:ea typeface="+mn-lt"/>
                <a:cs typeface="+mn-lt"/>
              </a:rPr>
              <a:t>, file="snps_updated.csv",</a:t>
            </a:r>
          </a:p>
          <a:p>
            <a:pPr>
              <a:lnSpc>
                <a:spcPct val="100000"/>
              </a:lnSpc>
              <a:spcBef>
                <a:spcPct val="20000"/>
              </a:spcBef>
              <a:spcAft>
                <a:spcPts val="600"/>
              </a:spcAft>
            </a:pPr>
            <a:r>
              <a:rPr lang="en-US" sz="2000" dirty="0">
                <a:latin typeface="Courier New"/>
                <a:ea typeface="+mn-lt"/>
                <a:cs typeface="+mn-lt"/>
              </a:rPr>
              <a:t>               </a:t>
            </a:r>
            <a:r>
              <a:rPr lang="en-US" sz="2000" b="1" dirty="0">
                <a:latin typeface="Courier New"/>
                <a:ea typeface="+mn-lt"/>
                <a:cs typeface="+mn-lt"/>
              </a:rPr>
              <a:t>quote=FALSE</a:t>
            </a:r>
            <a:r>
              <a:rPr lang="en-US" sz="2000" dirty="0">
                <a:latin typeface="Courier New"/>
                <a:ea typeface="+mn-lt"/>
                <a:cs typeface="+mn-lt"/>
              </a:rPr>
              <a:t>, </a:t>
            </a:r>
            <a:r>
              <a:rPr lang="en-US" sz="2000" b="1" dirty="0" err="1">
                <a:latin typeface="Courier New"/>
                <a:ea typeface="+mn-lt"/>
                <a:cs typeface="+mn-lt"/>
              </a:rPr>
              <a:t>sep</a:t>
            </a:r>
            <a:r>
              <a:rPr lang="en-US" sz="2000" b="1" dirty="0">
                <a:latin typeface="Courier New"/>
                <a:ea typeface="+mn-lt"/>
                <a:cs typeface="+mn-lt"/>
              </a:rPr>
              <a:t>=",", </a:t>
            </a:r>
            <a:r>
              <a:rPr lang="en-US" sz="2000" b="1" dirty="0" err="1">
                <a:latin typeface="Courier New"/>
                <a:ea typeface="+mn-lt"/>
                <a:cs typeface="+mn-lt"/>
              </a:rPr>
              <a:t>row.names</a:t>
            </a:r>
            <a:r>
              <a:rPr lang="en-US" sz="2000" b="1" dirty="0">
                <a:latin typeface="Courier New"/>
                <a:ea typeface="+mn-lt"/>
                <a:cs typeface="+mn-lt"/>
              </a:rPr>
              <a:t>=FALSE</a:t>
            </a:r>
            <a:r>
              <a:rPr lang="en-US" sz="2000" dirty="0">
                <a:latin typeface="Courier New"/>
                <a:ea typeface="+mn-lt"/>
                <a:cs typeface="+mn-lt"/>
              </a:rPr>
              <a:t>)</a:t>
            </a:r>
          </a:p>
          <a:p>
            <a:pPr>
              <a:lnSpc>
                <a:spcPct val="100000"/>
              </a:lnSpc>
              <a:spcBef>
                <a:spcPts val="1200"/>
              </a:spcBef>
            </a:pPr>
            <a:r>
              <a:rPr lang="en-US" sz="2000" dirty="0">
                <a:latin typeface="Corbel"/>
                <a:ea typeface="Tahoma"/>
                <a:cs typeface="Arial"/>
              </a:rPr>
              <a:t>Some important arguments (check ?</a:t>
            </a:r>
            <a:r>
              <a:rPr lang="en-US" sz="2000" dirty="0" err="1">
                <a:latin typeface="Corbel"/>
                <a:ea typeface="Tahoma"/>
                <a:cs typeface="Arial"/>
              </a:rPr>
              <a:t>write.table</a:t>
            </a:r>
            <a:r>
              <a:rPr lang="en-US" sz="2000" dirty="0">
                <a:latin typeface="Corbel"/>
                <a:ea typeface="Tahoma"/>
                <a:cs typeface="Arial"/>
              </a:rPr>
              <a:t> for more):</a:t>
            </a:r>
          </a:p>
          <a:p>
            <a:pPr lvl="1">
              <a:lnSpc>
                <a:spcPct val="100000"/>
              </a:lnSpc>
              <a:spcBef>
                <a:spcPct val="20000"/>
              </a:spcBef>
              <a:buFont typeface="Arial"/>
              <a:buChar char="•"/>
            </a:pPr>
            <a:r>
              <a:rPr lang="en-US" sz="2000" b="1">
                <a:latin typeface="Corbel"/>
                <a:ea typeface="Tahoma"/>
                <a:cs typeface="Arial"/>
              </a:rPr>
              <a:t>file: </a:t>
            </a:r>
            <a:r>
              <a:rPr lang="en-US" sz="2000">
                <a:latin typeface="Corbel"/>
                <a:ea typeface="Tahoma"/>
                <a:cs typeface="Arial"/>
              </a:rPr>
              <a:t>file path and name for the output file </a:t>
            </a:r>
          </a:p>
          <a:p>
            <a:pPr lvl="1">
              <a:lnSpc>
                <a:spcPct val="100000"/>
              </a:lnSpc>
              <a:spcBef>
                <a:spcPct val="20000"/>
              </a:spcBef>
              <a:buFont typeface="Arial"/>
              <a:buChar char="•"/>
            </a:pPr>
            <a:r>
              <a:rPr lang="en-US" sz="2000" b="1">
                <a:latin typeface="Corbel"/>
                <a:ea typeface="Tahoma"/>
                <a:cs typeface="Arial"/>
              </a:rPr>
              <a:t>append:</a:t>
            </a:r>
            <a:r>
              <a:rPr lang="en-US" sz="2000">
                <a:latin typeface="Corbel"/>
                <a:ea typeface="Tahoma"/>
                <a:cs typeface="Arial"/>
              </a:rPr>
              <a:t> allows to append to an existing file (default is FALSE).</a:t>
            </a:r>
          </a:p>
          <a:p>
            <a:pPr lvl="1">
              <a:lnSpc>
                <a:spcPct val="100000"/>
              </a:lnSpc>
              <a:spcBef>
                <a:spcPct val="20000"/>
              </a:spcBef>
              <a:buFont typeface="Arial"/>
              <a:buChar char="•"/>
            </a:pPr>
            <a:r>
              <a:rPr lang="en-US" sz="2000" b="1">
                <a:latin typeface="Corbel"/>
                <a:ea typeface="Tahoma"/>
                <a:cs typeface="Arial"/>
              </a:rPr>
              <a:t>quote:</a:t>
            </a:r>
            <a:r>
              <a:rPr lang="en-US" sz="2000">
                <a:latin typeface="Corbel"/>
                <a:ea typeface="Tahoma"/>
                <a:cs typeface="Arial"/>
              </a:rPr>
              <a:t> whether the elements of character or factor columns should be surrounded by double quotes in the printed output (default is TRUE).</a:t>
            </a:r>
          </a:p>
          <a:p>
            <a:pPr lvl="1">
              <a:lnSpc>
                <a:spcPct val="100000"/>
              </a:lnSpc>
              <a:spcBef>
                <a:spcPct val="20000"/>
              </a:spcBef>
              <a:buFont typeface="Arial"/>
              <a:buChar char="•"/>
            </a:pPr>
            <a:r>
              <a:rPr lang="en-US" sz="2000" b="1">
                <a:latin typeface="Corbel"/>
                <a:ea typeface="Tahoma"/>
                <a:cs typeface="Arial"/>
              </a:rPr>
              <a:t>sep: </a:t>
            </a:r>
            <a:r>
              <a:rPr lang="en-US" sz="2000">
                <a:latin typeface="Corbel"/>
                <a:ea typeface="Tahoma"/>
                <a:cs typeface="Arial"/>
              </a:rPr>
              <a:t> field separator to be used, e.g., comma (",")  or tab ("\t").</a:t>
            </a:r>
          </a:p>
          <a:p>
            <a:pPr lvl="1">
              <a:lnSpc>
                <a:spcPct val="100000"/>
              </a:lnSpc>
              <a:spcBef>
                <a:spcPct val="20000"/>
              </a:spcBef>
              <a:buFont typeface="Arial"/>
              <a:buChar char="•"/>
            </a:pPr>
            <a:r>
              <a:rPr lang="en-US" sz="2000" b="1">
                <a:latin typeface="Corbel"/>
                <a:ea typeface="Tahoma"/>
                <a:cs typeface="Arial"/>
              </a:rPr>
              <a:t>row.names:</a:t>
            </a:r>
            <a:r>
              <a:rPr lang="en-US" sz="2000">
                <a:latin typeface="Corbel"/>
                <a:ea typeface="Tahoma"/>
                <a:cs typeface="Arial"/>
              </a:rPr>
              <a:t> whether the row names are written (default is TRUE)</a:t>
            </a:r>
          </a:p>
          <a:p>
            <a:pPr lvl="1">
              <a:lnSpc>
                <a:spcPct val="100000"/>
              </a:lnSpc>
              <a:spcBef>
                <a:spcPct val="20000"/>
              </a:spcBef>
              <a:buFont typeface="Arial"/>
              <a:buChar char="•"/>
            </a:pPr>
            <a:r>
              <a:rPr lang="en-US" sz="2000" b="1">
                <a:latin typeface="Corbel"/>
                <a:ea typeface="Tahoma"/>
                <a:cs typeface="Arial"/>
              </a:rPr>
              <a:t>Col.names: </a:t>
            </a:r>
            <a:r>
              <a:rPr lang="en-US" sz="2000">
                <a:latin typeface="Corbel"/>
                <a:ea typeface="Tahoma"/>
                <a:cs typeface="Arial"/>
              </a:rPr>
              <a:t>whether the column names are written (default is TRUE).</a:t>
            </a:r>
            <a:endParaRPr lang="en-US"/>
          </a:p>
          <a:p>
            <a:endParaRPr lang="en-GB" sz="2000" dirty="0">
              <a:latin typeface="Corbel"/>
            </a:endParaRPr>
          </a:p>
        </p:txBody>
      </p:sp>
    </p:spTree>
    <p:extLst>
      <p:ext uri="{BB962C8B-B14F-4D97-AF65-F5344CB8AC3E}">
        <p14:creationId xmlns:p14="http://schemas.microsoft.com/office/powerpoint/2010/main" val="42584888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4B63F-770E-9117-936D-45DFD4B4EBB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D10C8A9-9A0E-81C1-04FE-0D29A70E21AC}"/>
              </a:ext>
            </a:extLst>
          </p:cNvPr>
          <p:cNvSpPr txBox="1">
            <a:spLocks/>
          </p:cNvSpPr>
          <p:nvPr/>
        </p:nvSpPr>
        <p:spPr>
          <a:xfrm>
            <a:off x="838200" y="260594"/>
            <a:ext cx="10515600" cy="447735"/>
          </a:xfrm>
          <a:prstGeom prst="rect">
            <a:avLst/>
          </a:prstGeom>
        </p:spPr>
        <p:txBody>
          <a:bodyPr vert="horz" lIns="91440" tIns="0" rIns="91440" bIns="0" rtlCol="0" anchor="t">
            <a:noAutofit/>
          </a:bodyPr>
          <a:lstStyle>
            <a:lvl1pPr algn="l" defTabSz="914400" rtl="0" eaLnBrk="1" latinLnBrk="0" hangingPunct="1">
              <a:lnSpc>
                <a:spcPct val="100000"/>
              </a:lnSpc>
              <a:spcBef>
                <a:spcPct val="0"/>
              </a:spcBef>
              <a:buNone/>
              <a:defRPr sz="3600" b="1" i="0" kern="1200">
                <a:solidFill>
                  <a:schemeClr val="bg1"/>
                </a:solidFill>
                <a:latin typeface="+mj-lt"/>
                <a:ea typeface="Verdana" panose="020B0604030504040204" pitchFamily="34" charset="0"/>
                <a:cs typeface="Verdana" panose="020B0604030504040204" pitchFamily="34" charset="0"/>
              </a:defRPr>
            </a:lvl1pPr>
          </a:lstStyle>
          <a:p>
            <a:r>
              <a:rPr lang="en-GB" dirty="0">
                <a:ea typeface="Verdana"/>
              </a:rPr>
              <a:t>Let's practice – 6c</a:t>
            </a:r>
            <a:endParaRPr lang="en-US" dirty="0"/>
          </a:p>
        </p:txBody>
      </p:sp>
      <p:sp>
        <p:nvSpPr>
          <p:cNvPr id="2" name="TextBox 1">
            <a:extLst>
              <a:ext uri="{FF2B5EF4-FFF2-40B4-BE49-F238E27FC236}">
                <a16:creationId xmlns:a16="http://schemas.microsoft.com/office/drawing/2014/main" id="{9F00FF52-5876-8F54-50E5-B23D3C57EDA9}"/>
              </a:ext>
            </a:extLst>
          </p:cNvPr>
          <p:cNvSpPr txBox="1"/>
          <p:nvPr/>
        </p:nvSpPr>
        <p:spPr>
          <a:xfrm>
            <a:off x="838200" y="1019175"/>
            <a:ext cx="10553700" cy="58298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499"/>
              </a:spcBef>
            </a:pPr>
            <a:r>
              <a:rPr lang="en-US" sz="2400" dirty="0">
                <a:solidFill>
                  <a:srgbClr val="000000"/>
                </a:solidFill>
                <a:ea typeface="+mn-lt"/>
                <a:cs typeface="+mn-lt"/>
              </a:rPr>
              <a:t>Continue from the mouse dataset used previously.</a:t>
            </a:r>
          </a:p>
          <a:p>
            <a:pPr>
              <a:spcBef>
                <a:spcPts val="499"/>
              </a:spcBef>
            </a:pPr>
            <a:r>
              <a:rPr lang="en-US" sz="2400" dirty="0">
                <a:solidFill>
                  <a:srgbClr val="000000"/>
                </a:solidFill>
                <a:ea typeface="+mn-lt"/>
                <a:cs typeface="+mn-lt"/>
              </a:rPr>
              <a:t>Use the following code if you do not have the </a:t>
            </a:r>
            <a:r>
              <a:rPr lang="en-US" sz="2400" dirty="0" err="1">
                <a:solidFill>
                  <a:srgbClr val="000000"/>
                </a:solidFill>
                <a:ea typeface="+mn-lt"/>
                <a:cs typeface="+mn-lt"/>
              </a:rPr>
              <a:t>dataframe</a:t>
            </a:r>
            <a:r>
              <a:rPr lang="en-US" sz="2400" dirty="0">
                <a:solidFill>
                  <a:srgbClr val="000000"/>
                </a:solidFill>
                <a:ea typeface="+mn-lt"/>
                <a:cs typeface="+mn-lt"/>
              </a:rPr>
              <a:t> already loaded</a:t>
            </a:r>
          </a:p>
          <a:p>
            <a:pPr>
              <a:spcBef>
                <a:spcPts val="499"/>
              </a:spcBef>
            </a:pPr>
            <a:r>
              <a:rPr lang="en-US" sz="2400" dirty="0" err="1">
                <a:solidFill>
                  <a:srgbClr val="000000"/>
                </a:solidFill>
                <a:latin typeface="Courier New"/>
                <a:cs typeface="Courier New"/>
              </a:rPr>
              <a:t>mice_data</a:t>
            </a:r>
            <a:r>
              <a:rPr lang="en-US" sz="2400" dirty="0">
                <a:solidFill>
                  <a:srgbClr val="000000"/>
                </a:solidFill>
                <a:latin typeface="Courier New"/>
                <a:cs typeface="Courier New"/>
              </a:rPr>
              <a:t> = read.csv("</a:t>
            </a:r>
            <a:r>
              <a:rPr lang="en-US" sz="2400" dirty="0" err="1">
                <a:solidFill>
                  <a:srgbClr val="000000"/>
                </a:solidFill>
                <a:latin typeface="Courier New"/>
                <a:cs typeface="Courier New"/>
              </a:rPr>
              <a:t>course_dataset</a:t>
            </a:r>
            <a:r>
              <a:rPr lang="en-US" sz="2400" dirty="0">
                <a:solidFill>
                  <a:srgbClr val="000000"/>
                </a:solidFill>
                <a:latin typeface="Courier New"/>
                <a:cs typeface="Courier New"/>
              </a:rPr>
              <a:t>/mice_data.csv")</a:t>
            </a:r>
          </a:p>
          <a:p>
            <a:pPr marL="3810">
              <a:spcBef>
                <a:spcPts val="723"/>
              </a:spcBef>
              <a:spcAft>
                <a:spcPts val="283"/>
              </a:spcAft>
            </a:pPr>
            <a:endParaRPr lang="en-US" sz="2000" dirty="0">
              <a:solidFill>
                <a:srgbClr val="000000"/>
              </a:solidFill>
              <a:latin typeface="Corbel"/>
              <a:cs typeface="Arial"/>
            </a:endParaRPr>
          </a:p>
          <a:p>
            <a:pPr marL="460375" indent="-457200">
              <a:spcBef>
                <a:spcPts val="723"/>
              </a:spcBef>
              <a:spcAft>
                <a:spcPts val="283"/>
              </a:spcAft>
              <a:buAutoNum type="arabicPeriod"/>
            </a:pPr>
            <a:r>
              <a:rPr lang="en-US" sz="2000" dirty="0">
                <a:solidFill>
                  <a:srgbClr val="000000"/>
                </a:solidFill>
                <a:latin typeface="Corbel"/>
                <a:cs typeface="Arial"/>
              </a:rPr>
              <a:t>Subsets</a:t>
            </a:r>
          </a:p>
          <a:p>
            <a:pPr marL="917575" lvl="1" indent="-457200">
              <a:spcBef>
                <a:spcPts val="723"/>
              </a:spcBef>
              <a:spcAft>
                <a:spcPts val="283"/>
              </a:spcAft>
              <a:buAutoNum type="arabicPeriod"/>
            </a:pPr>
            <a:r>
              <a:rPr lang="en-US" sz="2000" dirty="0">
                <a:solidFill>
                  <a:srgbClr val="000000"/>
                </a:solidFill>
                <a:latin typeface="Corbel"/>
                <a:cs typeface="Arial"/>
              </a:rPr>
              <a:t>Isolate the observations for the mice on high fat diet (HFD) using subset().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Compute the average weights of the subset.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Do the same for the mice on regular chow diet (CHOW). </a:t>
            </a:r>
            <a:endParaRPr lang="en-US">
              <a:solidFill>
                <a:srgbClr val="1E2232"/>
              </a:solidFill>
              <a:latin typeface="Corbel"/>
              <a:cs typeface="Arial"/>
            </a:endParaRPr>
          </a:p>
          <a:p>
            <a:pPr marL="917575" lvl="1" indent="-457200">
              <a:spcBef>
                <a:spcPts val="723"/>
              </a:spcBef>
              <a:spcAft>
                <a:spcPts val="283"/>
              </a:spcAft>
              <a:buAutoNum type="arabicPeriod"/>
            </a:pPr>
            <a:r>
              <a:rPr lang="en-US" sz="2000" dirty="0">
                <a:solidFill>
                  <a:srgbClr val="000000"/>
                </a:solidFill>
                <a:latin typeface="Corbel"/>
                <a:cs typeface="Arial"/>
              </a:rPr>
              <a:t>Export the data of each subgroup to a csv file.</a:t>
            </a:r>
            <a:endParaRPr lang="en-US"/>
          </a:p>
          <a:p>
            <a:pPr marL="460375" indent="-457200">
              <a:spcBef>
                <a:spcPts val="723"/>
              </a:spcBef>
              <a:spcAft>
                <a:spcPts val="283"/>
              </a:spcAft>
              <a:buAutoNum type="arabicPeriod"/>
            </a:pPr>
            <a:r>
              <a:rPr lang="en-US" sz="2000" dirty="0">
                <a:solidFill>
                  <a:srgbClr val="000000"/>
                </a:solidFill>
                <a:latin typeface="Corbel"/>
                <a:cs typeface="Arial"/>
              </a:rPr>
              <a:t>Look at the results from the two previous exercises. What does this initial exploration of the data suggest about mouse weights?</a:t>
            </a:r>
          </a:p>
          <a:p>
            <a:pPr marL="460375" indent="-457200">
              <a:spcBef>
                <a:spcPts val="723"/>
              </a:spcBef>
              <a:spcAft>
                <a:spcPts val="283"/>
              </a:spcAft>
              <a:buAutoNum type="arabicPeriod"/>
            </a:pPr>
            <a:r>
              <a:rPr lang="en-US" sz="2000" b="1" i="1" dirty="0">
                <a:solidFill>
                  <a:srgbClr val="000000"/>
                </a:solidFill>
                <a:latin typeface="Corbel"/>
                <a:cs typeface="Arial"/>
              </a:rPr>
              <a:t>Optional: </a:t>
            </a:r>
            <a:r>
              <a:rPr lang="en-US" sz="2000" dirty="0">
                <a:solidFill>
                  <a:srgbClr val="000000"/>
                </a:solidFill>
                <a:latin typeface="Corbel"/>
                <a:cs typeface="Arial"/>
              </a:rPr>
              <a:t>Compute the means and standard deviations for WT and KO mouse weights using </a:t>
            </a:r>
            <a:r>
              <a:rPr lang="en-US" sz="2000" err="1">
                <a:solidFill>
                  <a:srgbClr val="000000"/>
                </a:solidFill>
                <a:latin typeface="Corbel"/>
                <a:cs typeface="Arial"/>
              </a:rPr>
              <a:t>tapply</a:t>
            </a:r>
            <a:r>
              <a:rPr lang="en-US" sz="2000" dirty="0">
                <a:solidFill>
                  <a:srgbClr val="000000"/>
                </a:solidFill>
                <a:latin typeface="Corbel"/>
                <a:cs typeface="Arial"/>
              </a:rPr>
              <a:t>(). Then do the same for CHOW and HFD groups. </a:t>
            </a:r>
          </a:p>
          <a:p>
            <a:pPr marL="3175">
              <a:spcBef>
                <a:spcPts val="723"/>
              </a:spcBef>
              <a:spcAft>
                <a:spcPts val="283"/>
              </a:spcAft>
            </a:pPr>
            <a:endParaRPr lang="en-US" sz="2000" dirty="0">
              <a:solidFill>
                <a:srgbClr val="000000"/>
              </a:solidFill>
              <a:latin typeface="Corbel"/>
              <a:cs typeface="Arial"/>
            </a:endParaRPr>
          </a:p>
        </p:txBody>
      </p:sp>
    </p:spTree>
    <p:extLst>
      <p:ext uri="{BB962C8B-B14F-4D97-AF65-F5344CB8AC3E}">
        <p14:creationId xmlns:p14="http://schemas.microsoft.com/office/powerpoint/2010/main" val="32109182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A16-C0AF-A499-7C5C-1FEC9C8F7234}"/>
              </a:ext>
            </a:extLst>
          </p:cNvPr>
          <p:cNvSpPr>
            <a:spLocks noGrp="1"/>
          </p:cNvSpPr>
          <p:nvPr>
            <p:ph type="ctrTitle"/>
          </p:nvPr>
        </p:nvSpPr>
        <p:spPr/>
        <p:txBody>
          <a:bodyPr/>
          <a:lstStyle/>
          <a:p>
            <a:r>
              <a:rPr lang="en-GB" dirty="0">
                <a:ea typeface="Verdana"/>
              </a:rPr>
              <a:t>Thank you</a:t>
            </a:r>
            <a:endParaRPr lang="en-GB" dirty="0"/>
          </a:p>
        </p:txBody>
      </p:sp>
      <p:sp>
        <p:nvSpPr>
          <p:cNvPr id="3" name="Subtitle 2">
            <a:extLst>
              <a:ext uri="{FF2B5EF4-FFF2-40B4-BE49-F238E27FC236}">
                <a16:creationId xmlns:a16="http://schemas.microsoft.com/office/drawing/2014/main" id="{5714C7F0-2B33-8266-8173-C8D18A1B4A2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01487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10CA-0852-1AE8-1C1F-4D368E8D280A}"/>
              </a:ext>
            </a:extLst>
          </p:cNvPr>
          <p:cNvSpPr>
            <a:spLocks noGrp="1"/>
          </p:cNvSpPr>
          <p:nvPr>
            <p:ph type="title"/>
          </p:nvPr>
        </p:nvSpPr>
        <p:spPr/>
        <p:txBody>
          <a:bodyPr/>
          <a:lstStyle/>
          <a:p>
            <a:r>
              <a:rPr lang="en-GB" dirty="0">
                <a:ea typeface="Verdana"/>
                <a:cs typeface="Gill Sans"/>
              </a:rPr>
              <a:t>Annexes</a:t>
            </a:r>
            <a:endParaRPr lang="en-US" dirty="0"/>
          </a:p>
        </p:txBody>
      </p:sp>
    </p:spTree>
    <p:extLst>
      <p:ext uri="{BB962C8B-B14F-4D97-AF65-F5344CB8AC3E}">
        <p14:creationId xmlns:p14="http://schemas.microsoft.com/office/powerpoint/2010/main" val="34403160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F6E5-A1A4-0429-0247-D35B4E3A45E5}"/>
              </a:ext>
            </a:extLst>
          </p:cNvPr>
          <p:cNvSpPr>
            <a:spLocks noGrp="1"/>
          </p:cNvSpPr>
          <p:nvPr>
            <p:ph type="title"/>
          </p:nvPr>
        </p:nvSpPr>
        <p:spPr/>
        <p:txBody>
          <a:bodyPr/>
          <a:lstStyle/>
          <a:p>
            <a:r>
              <a:rPr lang="en-GB" dirty="0">
                <a:ea typeface="Verdana"/>
                <a:cs typeface="Gill Sans"/>
              </a:rPr>
              <a:t>Reading Excel files</a:t>
            </a:r>
            <a:endParaRPr lang="en-GB" dirty="0"/>
          </a:p>
        </p:txBody>
      </p:sp>
      <p:sp>
        <p:nvSpPr>
          <p:cNvPr id="3" name="Text Placeholder 2">
            <a:extLst>
              <a:ext uri="{FF2B5EF4-FFF2-40B4-BE49-F238E27FC236}">
                <a16:creationId xmlns:a16="http://schemas.microsoft.com/office/drawing/2014/main" id="{9F91C407-9DF9-D32D-4B7E-2958323C4C92}"/>
              </a:ext>
            </a:extLst>
          </p:cNvPr>
          <p:cNvSpPr>
            <a:spLocks noGrp="1"/>
          </p:cNvSpPr>
          <p:nvPr>
            <p:ph type="body" sz="quarter" idx="11"/>
          </p:nvPr>
        </p:nvSpPr>
        <p:spPr/>
        <p:txBody>
          <a:bodyPr vert="horz" lIns="91440" tIns="45720" rIns="91440" bIns="45720" rtlCol="0" anchor="t">
            <a:normAutofit/>
          </a:bodyPr>
          <a:lstStyle/>
          <a:p>
            <a:r>
              <a:rPr lang="en-GB" dirty="0">
                <a:ea typeface="Tahoma"/>
                <a:cs typeface="Gill Sans Light"/>
              </a:rPr>
              <a:t>Although it is recommended to export your data files to a non-proprietary text format, it is still possible to read directly from an excel file.</a:t>
            </a:r>
          </a:p>
          <a:p>
            <a:r>
              <a:rPr lang="en-GB" err="1">
                <a:latin typeface="Courier New"/>
                <a:ea typeface="+mn-lt"/>
                <a:cs typeface="+mn-lt"/>
              </a:rPr>
              <a:t>install.packages</a:t>
            </a:r>
            <a:r>
              <a:rPr lang="en-GB" dirty="0">
                <a:latin typeface="Courier New"/>
                <a:ea typeface="+mn-lt"/>
                <a:cs typeface="+mn-lt"/>
              </a:rPr>
              <a:t>("</a:t>
            </a:r>
            <a:r>
              <a:rPr lang="en-GB" err="1">
                <a:latin typeface="Courier New"/>
                <a:ea typeface="+mn-lt"/>
                <a:cs typeface="+mn-lt"/>
              </a:rPr>
              <a:t>readxl</a:t>
            </a:r>
            <a:r>
              <a:rPr lang="en-GB" dirty="0">
                <a:latin typeface="Courier New"/>
                <a:ea typeface="+mn-lt"/>
                <a:cs typeface="+mn-lt"/>
              </a:rPr>
              <a:t>")</a:t>
            </a:r>
            <a:endParaRPr lang="en-GB" dirty="0">
              <a:latin typeface="Courier New"/>
            </a:endParaRPr>
          </a:p>
          <a:p>
            <a:r>
              <a:rPr lang="en-GB" b="1" dirty="0">
                <a:solidFill>
                  <a:schemeClr val="accent4"/>
                </a:solidFill>
                <a:latin typeface="Courier New"/>
                <a:ea typeface="+mn-lt"/>
                <a:cs typeface="+mn-lt"/>
              </a:rPr>
              <a:t># Loading</a:t>
            </a:r>
            <a:r>
              <a:rPr lang="en-GB" dirty="0">
                <a:latin typeface="Courier New"/>
                <a:ea typeface="+mn-lt"/>
                <a:cs typeface="+mn-lt"/>
              </a:rPr>
              <a:t>
library(</a:t>
            </a:r>
            <a:r>
              <a:rPr lang="en-GB" dirty="0" err="1">
                <a:latin typeface="Courier New"/>
                <a:ea typeface="+mn-lt"/>
                <a:cs typeface="+mn-lt"/>
              </a:rPr>
              <a:t>readxl</a:t>
            </a:r>
            <a:r>
              <a:rPr lang="en-GB" dirty="0">
                <a:latin typeface="Courier New"/>
                <a:ea typeface="+mn-lt"/>
                <a:cs typeface="+mn-lt"/>
              </a:rPr>
              <a:t>)
</a:t>
            </a:r>
            <a:endParaRPr lang="en-GB" dirty="0">
              <a:solidFill>
                <a:srgbClr val="1E2232"/>
              </a:solidFill>
              <a:latin typeface="Courier New"/>
              <a:ea typeface="+mn-lt"/>
              <a:cs typeface="+mn-lt"/>
            </a:endParaRPr>
          </a:p>
          <a:p>
            <a:r>
              <a:rPr lang="en-GB" b="1" dirty="0">
                <a:solidFill>
                  <a:schemeClr val="accent4"/>
                </a:solidFill>
                <a:latin typeface="Courier New"/>
                <a:ea typeface="+mn-lt"/>
                <a:cs typeface="+mn-lt"/>
              </a:rPr>
              <a:t># reading the sheet named 'my data' from an excel file
</a:t>
            </a:r>
            <a:r>
              <a:rPr lang="en-GB" dirty="0" err="1">
                <a:latin typeface="Courier New"/>
                <a:ea typeface="+mn-lt"/>
                <a:cs typeface="+mn-lt"/>
              </a:rPr>
              <a:t>my_data</a:t>
            </a:r>
            <a:r>
              <a:rPr lang="en-GB" dirty="0">
                <a:latin typeface="Courier New"/>
                <a:ea typeface="+mn-lt"/>
                <a:cs typeface="+mn-lt"/>
              </a:rPr>
              <a:t> &lt;- </a:t>
            </a:r>
            <a:r>
              <a:rPr lang="en-GB" dirty="0" err="1">
                <a:latin typeface="Courier New"/>
                <a:ea typeface="+mn-lt"/>
                <a:cs typeface="+mn-lt"/>
              </a:rPr>
              <a:t>read_excel</a:t>
            </a:r>
            <a:r>
              <a:rPr lang="en-GB" dirty="0">
                <a:latin typeface="Courier New"/>
                <a:ea typeface="+mn-lt"/>
                <a:cs typeface="+mn-lt"/>
              </a:rPr>
              <a:t>("my_file.</a:t>
            </a:r>
            <a:r>
              <a:rPr lang="en-GB" dirty="0" err="1">
                <a:latin typeface="Courier New"/>
                <a:ea typeface="+mn-lt"/>
                <a:cs typeface="+mn-lt"/>
              </a:rPr>
              <a:t>xls</a:t>
            </a:r>
            <a:r>
              <a:rPr lang="en-GB" dirty="0">
                <a:latin typeface="Courier New"/>
                <a:ea typeface="+mn-lt"/>
                <a:cs typeface="+mn-lt"/>
              </a:rPr>
              <a:t>",sheet='my data')</a:t>
            </a:r>
            <a:endParaRPr lang="en-GB">
              <a:latin typeface="Courier New"/>
            </a:endParaRPr>
          </a:p>
        </p:txBody>
      </p:sp>
    </p:spTree>
    <p:extLst>
      <p:ext uri="{BB962C8B-B14F-4D97-AF65-F5344CB8AC3E}">
        <p14:creationId xmlns:p14="http://schemas.microsoft.com/office/powerpoint/2010/main" val="174184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6A5D-6326-F420-B5ED-85C2846230D6}"/>
              </a:ext>
            </a:extLst>
          </p:cNvPr>
          <p:cNvSpPr>
            <a:spLocks noGrp="1"/>
          </p:cNvSpPr>
          <p:nvPr>
            <p:ph type="title"/>
          </p:nvPr>
        </p:nvSpPr>
        <p:spPr/>
        <p:txBody>
          <a:bodyPr/>
          <a:lstStyle/>
          <a:p>
            <a:r>
              <a:rPr lang="en-GB" dirty="0">
                <a:ea typeface="Verdana"/>
                <a:cs typeface="Gill Sans"/>
              </a:rPr>
              <a:t>Coding style</a:t>
            </a:r>
            <a:endParaRPr lang="en-GB" dirty="0"/>
          </a:p>
        </p:txBody>
      </p:sp>
      <p:sp>
        <p:nvSpPr>
          <p:cNvPr id="3" name="Text Placeholder 2">
            <a:extLst>
              <a:ext uri="{FF2B5EF4-FFF2-40B4-BE49-F238E27FC236}">
                <a16:creationId xmlns:a16="http://schemas.microsoft.com/office/drawing/2014/main" id="{D0E95173-C078-8995-BCBA-1FB70868D21C}"/>
              </a:ext>
            </a:extLst>
          </p:cNvPr>
          <p:cNvSpPr>
            <a:spLocks noGrp="1"/>
          </p:cNvSpPr>
          <p:nvPr>
            <p:ph type="body" sz="quarter" idx="11"/>
          </p:nvPr>
        </p:nvSpPr>
        <p:spPr>
          <a:xfrm>
            <a:off x="838200" y="847725"/>
            <a:ext cx="10515600" cy="5322888"/>
          </a:xfrm>
        </p:spPr>
        <p:txBody>
          <a:bodyPr vert="horz" lIns="91440" tIns="45720" rIns="91440" bIns="45720" rtlCol="0" anchor="t">
            <a:normAutofit/>
          </a:bodyPr>
          <a:lstStyle/>
          <a:p>
            <a:pPr>
              <a:lnSpc>
                <a:spcPct val="100000"/>
              </a:lnSpc>
              <a:spcBef>
                <a:spcPts val="0"/>
              </a:spcBef>
            </a:pPr>
            <a:r>
              <a:rPr lang="en-US" sz="2000" dirty="0">
                <a:solidFill>
                  <a:srgbClr val="262626"/>
                </a:solidFill>
                <a:ea typeface="+mn-lt"/>
                <a:cs typeface="+mn-lt"/>
              </a:rPr>
              <a:t>Different authorities have different style recommendations for naming things, spacing, operator symbols, layout, commenting etc.</a:t>
            </a:r>
          </a:p>
          <a:p>
            <a:pPr>
              <a:lnSpc>
                <a:spcPct val="100000"/>
              </a:lnSpc>
              <a:spcBef>
                <a:spcPts val="0"/>
              </a:spcBef>
            </a:pPr>
            <a:endParaRPr lang="en-US" sz="2000" dirty="0">
              <a:solidFill>
                <a:srgbClr val="262626"/>
              </a:solidFill>
              <a:ea typeface="+mn-lt"/>
              <a:cs typeface="+mn-lt"/>
            </a:endParaRPr>
          </a:p>
          <a:p>
            <a:pPr>
              <a:lnSpc>
                <a:spcPct val="100000"/>
              </a:lnSpc>
              <a:spcBef>
                <a:spcPts val="0"/>
              </a:spcBef>
            </a:pPr>
            <a:r>
              <a:rPr lang="en-US" sz="2000" dirty="0">
                <a:solidFill>
                  <a:srgbClr val="262626"/>
                </a:solidFill>
                <a:ea typeface="+mn-lt"/>
                <a:cs typeface="+mn-lt"/>
              </a:rPr>
              <a:t>Example: </a:t>
            </a:r>
            <a:r>
              <a:rPr lang="en-US" sz="1800" dirty="0">
                <a:ea typeface="+mn-lt"/>
                <a:cs typeface="+mn-lt"/>
                <a:hlinkClick r:id="rId2"/>
              </a:rPr>
              <a:t>https://web.stanford.edu/class/cs109l/unrestricted/resources/google-style.html</a:t>
            </a:r>
            <a:endParaRPr lang="en-US" sz="1800">
              <a:solidFill>
                <a:srgbClr val="262626"/>
              </a:solidFill>
              <a:ea typeface="+mn-lt"/>
              <a:cs typeface="+mn-lt"/>
            </a:endParaRPr>
          </a:p>
          <a:p>
            <a:pPr>
              <a:lnSpc>
                <a:spcPct val="100000"/>
              </a:lnSpc>
              <a:spcBef>
                <a:spcPts val="0"/>
              </a:spcBef>
            </a:pPr>
            <a:endParaRPr lang="en-US" sz="2000" dirty="0">
              <a:solidFill>
                <a:srgbClr val="262626"/>
              </a:solidFill>
              <a:ea typeface="+mn-lt"/>
              <a:cs typeface="+mn-lt"/>
            </a:endParaRPr>
          </a:p>
          <a:p>
            <a:pPr>
              <a:lnSpc>
                <a:spcPct val="100000"/>
              </a:lnSpc>
              <a:spcBef>
                <a:spcPts val="0"/>
              </a:spcBef>
            </a:pPr>
            <a:r>
              <a:rPr lang="en-US" sz="1800" b="1" dirty="0">
                <a:solidFill>
                  <a:srgbClr val="262626"/>
                </a:solidFill>
                <a:ea typeface="+mn-lt"/>
                <a:cs typeface="+mn-lt"/>
              </a:rPr>
              <a:t>File names: </a:t>
            </a:r>
            <a:r>
              <a:rPr lang="en-US" sz="1800" dirty="0">
                <a:solidFill>
                  <a:srgbClr val="262626"/>
                </a:solidFill>
                <a:ea typeface="+mn-lt"/>
                <a:cs typeface="+mn-lt"/>
              </a:rPr>
              <a:t>Use meaningful names, ending with file extension .R  </a:t>
            </a:r>
            <a:r>
              <a:rPr lang="en-US" sz="1600" dirty="0">
                <a:solidFill>
                  <a:srgbClr val="4F81BD"/>
                </a:solidFill>
                <a:ea typeface="+mn-lt"/>
                <a:cs typeface="+mn-lt"/>
              </a:rPr>
              <a:t>(</a:t>
            </a:r>
            <a:r>
              <a:rPr lang="en-US" sz="1600" dirty="0" err="1">
                <a:solidFill>
                  <a:srgbClr val="4F81BD"/>
                </a:solidFill>
                <a:ea typeface="+mn-lt"/>
                <a:cs typeface="+mn-lt"/>
              </a:rPr>
              <a:t>predict_ad_revenue.R</a:t>
            </a:r>
            <a:r>
              <a:rPr lang="en-US" sz="1600" dirty="0">
                <a:solidFill>
                  <a:srgbClr val="4F81BD"/>
                </a:solidFill>
                <a:ea typeface="+mn-lt"/>
                <a:cs typeface="+mn-lt"/>
              </a:rPr>
              <a:t>)</a:t>
            </a:r>
          </a:p>
          <a:p>
            <a:pPr>
              <a:lnSpc>
                <a:spcPct val="100000"/>
              </a:lnSpc>
              <a:spcBef>
                <a:spcPts val="0"/>
              </a:spcBef>
              <a:spcAft>
                <a:spcPts val="600"/>
              </a:spcAft>
            </a:pPr>
            <a:r>
              <a:rPr lang="en-US" sz="1800" b="1" dirty="0">
                <a:solidFill>
                  <a:srgbClr val="262626"/>
                </a:solidFill>
                <a:ea typeface="+mn-lt"/>
                <a:cs typeface="+mn-lt"/>
              </a:rPr>
              <a:t>Identifiers: </a:t>
            </a:r>
            <a:r>
              <a:rPr lang="en-US" sz="1800" dirty="0">
                <a:solidFill>
                  <a:srgbClr val="262626"/>
                </a:solidFill>
                <a:ea typeface="+mn-lt"/>
                <a:cs typeface="+mn-lt"/>
              </a:rPr>
              <a:t>Variable names should have all lower case letters, words separated with dots </a:t>
            </a:r>
            <a:r>
              <a:rPr lang="en-US" sz="1600" dirty="0">
                <a:solidFill>
                  <a:srgbClr val="4F81BD"/>
                </a:solidFill>
                <a:ea typeface="+mn-lt"/>
                <a:cs typeface="+mn-lt"/>
              </a:rPr>
              <a:t>(</a:t>
            </a:r>
            <a:r>
              <a:rPr lang="en-US" sz="1600" dirty="0" err="1">
                <a:solidFill>
                  <a:srgbClr val="4F81BD"/>
                </a:solidFill>
                <a:ea typeface="+mn-lt"/>
                <a:cs typeface="+mn-lt"/>
              </a:rPr>
              <a:t>avg.clicks</a:t>
            </a:r>
            <a:r>
              <a:rPr lang="en-US" sz="1600" dirty="0">
                <a:solidFill>
                  <a:srgbClr val="4F81BD"/>
                </a:solidFill>
                <a:ea typeface="+mn-lt"/>
                <a:cs typeface="+mn-lt"/>
              </a:rPr>
              <a:t>)</a:t>
            </a:r>
          </a:p>
          <a:p>
            <a:pPr>
              <a:lnSpc>
                <a:spcPct val="100000"/>
              </a:lnSpc>
              <a:spcBef>
                <a:spcPts val="0"/>
              </a:spcBef>
              <a:spcAft>
                <a:spcPts val="600"/>
              </a:spcAft>
            </a:pPr>
            <a:r>
              <a:rPr lang="en-US" sz="1800" b="1" dirty="0">
                <a:solidFill>
                  <a:srgbClr val="262626"/>
                </a:solidFill>
                <a:ea typeface="+mn-lt"/>
                <a:cs typeface="+mn-lt"/>
              </a:rPr>
              <a:t>Line length: </a:t>
            </a:r>
            <a:r>
              <a:rPr lang="en-US" sz="1800" dirty="0">
                <a:solidFill>
                  <a:srgbClr val="262626"/>
                </a:solidFill>
                <a:ea typeface="+mn-lt"/>
                <a:cs typeface="+mn-lt"/>
              </a:rPr>
              <a:t>maximum 80 characters</a:t>
            </a:r>
          </a:p>
          <a:p>
            <a:pPr>
              <a:lnSpc>
                <a:spcPct val="100000"/>
              </a:lnSpc>
              <a:spcBef>
                <a:spcPts val="0"/>
              </a:spcBef>
              <a:spcAft>
                <a:spcPts val="600"/>
              </a:spcAft>
            </a:pPr>
            <a:r>
              <a:rPr lang="en-US" sz="1800" b="1" dirty="0">
                <a:solidFill>
                  <a:srgbClr val="262626"/>
                </a:solidFill>
                <a:ea typeface="+mn-lt"/>
                <a:cs typeface="+mn-lt"/>
              </a:rPr>
              <a:t>Indentation: </a:t>
            </a:r>
            <a:r>
              <a:rPr lang="en-US" sz="1800" dirty="0">
                <a:solidFill>
                  <a:srgbClr val="262626"/>
                </a:solidFill>
                <a:ea typeface="+mn-lt"/>
                <a:cs typeface="+mn-lt"/>
              </a:rPr>
              <a:t>two spaces, no tabs</a:t>
            </a:r>
          </a:p>
          <a:p>
            <a:pPr>
              <a:lnSpc>
                <a:spcPct val="100000"/>
              </a:lnSpc>
              <a:spcBef>
                <a:spcPts val="0"/>
              </a:spcBef>
              <a:spcAft>
                <a:spcPts val="600"/>
              </a:spcAft>
            </a:pPr>
            <a:r>
              <a:rPr lang="en-US" sz="1800" b="1" dirty="0">
                <a:solidFill>
                  <a:srgbClr val="262626"/>
                </a:solidFill>
                <a:ea typeface="+mn-lt"/>
                <a:cs typeface="+mn-lt"/>
              </a:rPr>
              <a:t>Assignment: </a:t>
            </a:r>
            <a:r>
              <a:rPr lang="en-US" sz="1800" dirty="0">
                <a:solidFill>
                  <a:srgbClr val="262626"/>
                </a:solidFill>
                <a:ea typeface="+mn-lt"/>
                <a:cs typeface="+mn-lt"/>
              </a:rPr>
              <a:t>use &lt;-, not =</a:t>
            </a:r>
          </a:p>
          <a:p>
            <a:pPr>
              <a:lnSpc>
                <a:spcPct val="100000"/>
              </a:lnSpc>
              <a:spcBef>
                <a:spcPts val="0"/>
              </a:spcBef>
              <a:spcAft>
                <a:spcPts val="600"/>
              </a:spcAft>
            </a:pPr>
            <a:r>
              <a:rPr lang="en-US" sz="1800" b="1" dirty="0">
                <a:solidFill>
                  <a:srgbClr val="262626"/>
                </a:solidFill>
                <a:ea typeface="+mn-lt"/>
                <a:cs typeface="+mn-lt"/>
              </a:rPr>
              <a:t>Semicolon: </a:t>
            </a:r>
            <a:r>
              <a:rPr lang="en-US" sz="1800" dirty="0">
                <a:solidFill>
                  <a:srgbClr val="262626"/>
                </a:solidFill>
                <a:ea typeface="+mn-lt"/>
                <a:cs typeface="+mn-lt"/>
              </a:rPr>
              <a:t>don’t use them</a:t>
            </a:r>
          </a:p>
          <a:p>
            <a:pPr>
              <a:lnSpc>
                <a:spcPct val="100000"/>
              </a:lnSpc>
              <a:spcBef>
                <a:spcPts val="0"/>
              </a:spcBef>
              <a:spcAft>
                <a:spcPts val="600"/>
              </a:spcAft>
            </a:pPr>
            <a:r>
              <a:rPr lang="en-US" sz="1800" b="1" dirty="0">
                <a:solidFill>
                  <a:srgbClr val="262626"/>
                </a:solidFill>
                <a:ea typeface="Tahoma"/>
                <a:cs typeface="Gill Sans Light"/>
              </a:rPr>
              <a:t>Spaces</a:t>
            </a:r>
            <a:r>
              <a:rPr lang="en-US" sz="1800" dirty="0">
                <a:solidFill>
                  <a:srgbClr val="262626"/>
                </a:solidFill>
                <a:ea typeface="Tahoma"/>
                <a:cs typeface="Gill Sans Light"/>
              </a:rPr>
              <a:t>:</a:t>
            </a:r>
            <a:endParaRPr lang="en-US" sz="1800" dirty="0">
              <a:solidFill>
                <a:srgbClr val="262626"/>
              </a:solidFill>
            </a:endParaRPr>
          </a:p>
          <a:p>
            <a:pPr marL="285750" indent="-285750">
              <a:lnSpc>
                <a:spcPct val="100000"/>
              </a:lnSpc>
              <a:spcBef>
                <a:spcPts val="0"/>
              </a:spcBef>
              <a:spcAft>
                <a:spcPts val="600"/>
              </a:spcAft>
              <a:buChar char="•"/>
            </a:pPr>
            <a:r>
              <a:rPr lang="en-US" sz="1800" dirty="0">
                <a:solidFill>
                  <a:srgbClr val="262626"/>
                </a:solidFill>
                <a:ea typeface="+mn-lt"/>
                <a:cs typeface="+mn-lt"/>
              </a:rPr>
              <a:t>Place spaces around all binary operators (=, +, -, &lt;, etc.)</a:t>
            </a:r>
          </a:p>
          <a:p>
            <a:pPr marL="285750" indent="-285750">
              <a:lnSpc>
                <a:spcPct val="100000"/>
              </a:lnSpc>
              <a:spcBef>
                <a:spcPts val="0"/>
              </a:spcBef>
              <a:spcAft>
                <a:spcPts val="600"/>
              </a:spcAft>
              <a:buChar char="•"/>
            </a:pPr>
            <a:r>
              <a:rPr lang="en-US" sz="1800" dirty="0">
                <a:solidFill>
                  <a:srgbClr val="262626"/>
                </a:solidFill>
                <a:ea typeface="+mn-lt"/>
                <a:cs typeface="+mn-lt"/>
              </a:rPr>
              <a:t>Do not place a space before a comma, but always place one after a comma.</a:t>
            </a:r>
          </a:p>
          <a:p>
            <a:pPr marL="285750" indent="-285750">
              <a:lnSpc>
                <a:spcPct val="100000"/>
              </a:lnSpc>
              <a:spcBef>
                <a:spcPts val="0"/>
              </a:spcBef>
              <a:buChar char="•"/>
            </a:pPr>
            <a:r>
              <a:rPr lang="en-US" sz="1800" dirty="0">
                <a:solidFill>
                  <a:srgbClr val="262626"/>
                </a:solidFill>
                <a:ea typeface="+mn-lt"/>
                <a:cs typeface="+mn-lt"/>
              </a:rPr>
              <a:t>Otherwise, do not place spaces around code in parentheses or square brackets</a:t>
            </a:r>
          </a:p>
          <a:p>
            <a:pPr>
              <a:lnSpc>
                <a:spcPct val="100000"/>
              </a:lnSpc>
              <a:spcBef>
                <a:spcPct val="20000"/>
              </a:spcBef>
            </a:pPr>
            <a:endParaRPr lang="en-US" dirty="0">
              <a:solidFill>
                <a:srgbClr val="262626"/>
              </a:solidFill>
              <a:ea typeface="+mn-lt"/>
              <a:cs typeface="+mn-lt"/>
            </a:endParaRPr>
          </a:p>
          <a:p>
            <a:pPr>
              <a:lnSpc>
                <a:spcPct val="100000"/>
              </a:lnSpc>
              <a:spcBef>
                <a:spcPts val="0"/>
              </a:spcBef>
              <a:spcAft>
                <a:spcPts val="600"/>
              </a:spcAft>
            </a:pPr>
            <a:endParaRPr lang="en-US" sz="1800" dirty="0">
              <a:solidFill>
                <a:srgbClr val="262626"/>
              </a:solidFill>
            </a:endParaRPr>
          </a:p>
          <a:p>
            <a:pPr>
              <a:lnSpc>
                <a:spcPct val="100000"/>
              </a:lnSpc>
              <a:spcBef>
                <a:spcPts val="0"/>
              </a:spcBef>
              <a:spcAft>
                <a:spcPts val="600"/>
              </a:spcAft>
            </a:pPr>
            <a:endParaRPr lang="en-US" sz="1800" dirty="0">
              <a:solidFill>
                <a:srgbClr val="262626"/>
              </a:solidFill>
            </a:endParaRPr>
          </a:p>
          <a:p>
            <a:pPr>
              <a:lnSpc>
                <a:spcPct val="100000"/>
              </a:lnSpc>
              <a:spcBef>
                <a:spcPts val="0"/>
              </a:spcBef>
              <a:spcAft>
                <a:spcPts val="600"/>
              </a:spcAft>
            </a:pPr>
            <a:endParaRPr lang="en-US" sz="1800" dirty="0">
              <a:solidFill>
                <a:srgbClr val="262626"/>
              </a:solidFill>
            </a:endParaRPr>
          </a:p>
        </p:txBody>
      </p:sp>
    </p:spTree>
    <p:extLst>
      <p:ext uri="{BB962C8B-B14F-4D97-AF65-F5344CB8AC3E}">
        <p14:creationId xmlns:p14="http://schemas.microsoft.com/office/powerpoint/2010/main" val="2594733262"/>
      </p:ext>
    </p:extLst>
  </p:cSld>
  <p:clrMapOvr>
    <a:masterClrMapping/>
  </p:clrMapOvr>
</p:sld>
</file>

<file path=ppt/theme/theme1.xml><?xml version="1.0" encoding="utf-8"?>
<a:theme xmlns:a="http://schemas.openxmlformats.org/drawingml/2006/main" name="Global theme">
  <a:themeElements>
    <a:clrScheme name="SIB">
      <a:dk1>
        <a:srgbClr val="1E2232"/>
      </a:dk1>
      <a:lt1>
        <a:srgbClr val="FFFFFF"/>
      </a:lt1>
      <a:dk2>
        <a:srgbClr val="E20613"/>
      </a:dk2>
      <a:lt2>
        <a:srgbClr val="E7E6E6"/>
      </a:lt2>
      <a:accent1>
        <a:srgbClr val="77E0C1"/>
      </a:accent1>
      <a:accent2>
        <a:srgbClr val="3368ED"/>
      </a:accent2>
      <a:accent3>
        <a:srgbClr val="F6D0D0"/>
      </a:accent3>
      <a:accent4>
        <a:srgbClr val="50B798"/>
      </a:accent4>
      <a:accent5>
        <a:srgbClr val="F6F6F6"/>
      </a:accent5>
      <a:accent6>
        <a:srgbClr val="000000"/>
      </a:accent6>
      <a:hlink>
        <a:srgbClr val="3267ED"/>
      </a:hlink>
      <a:folHlink>
        <a:srgbClr val="1E213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1cd6d5f-6ae9-4e54-9898-8992a7ff3036">
      <Terms xmlns="http://schemas.microsoft.com/office/infopath/2007/PartnerControls"/>
    </lcf76f155ced4ddcb4097134ff3c332f>
    <TaxCatchAll xmlns="1136f6dd-7c48-4f33-aa6a-8b8e7584cec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884769A1460844A8276E9E33D9EC1F" ma:contentTypeVersion="17" ma:contentTypeDescription="Create a new document." ma:contentTypeScope="" ma:versionID="1e661dde982bb637ab265ef9bdeebac4">
  <xsd:schema xmlns:xsd="http://www.w3.org/2001/XMLSchema" xmlns:xs="http://www.w3.org/2001/XMLSchema" xmlns:p="http://schemas.microsoft.com/office/2006/metadata/properties" xmlns:ns2="51cd6d5f-6ae9-4e54-9898-8992a7ff3036" xmlns:ns3="1136f6dd-7c48-4f33-aa6a-8b8e7584cecf" targetNamespace="http://schemas.microsoft.com/office/2006/metadata/properties" ma:root="true" ma:fieldsID="268353165dcdbb2dfcde019cd206b759" ns2:_="" ns3:_="">
    <xsd:import namespace="51cd6d5f-6ae9-4e54-9898-8992a7ff3036"/>
    <xsd:import namespace="1136f6dd-7c48-4f33-aa6a-8b8e7584ce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d6d5f-6ae9-4e54-9898-8992a7ff30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af233ad-a872-49f3-8d8c-f1cf611cbd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36f6dd-7c48-4f33-aa6a-8b8e7584cec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6480a6-8657-40ee-b73b-62f5e6461347}" ma:internalName="TaxCatchAll" ma:showField="CatchAllData" ma:web="1136f6dd-7c48-4f33-aa6a-8b8e7584ce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234DFD-9E98-47EE-A822-37224EBFD705}">
  <ds:schemaRefs>
    <ds:schemaRef ds:uri="http://schemas.microsoft.com/sharepoint/v3/contenttype/forms"/>
  </ds:schemaRefs>
</ds:datastoreItem>
</file>

<file path=customXml/itemProps2.xml><?xml version="1.0" encoding="utf-8"?>
<ds:datastoreItem xmlns:ds="http://schemas.openxmlformats.org/officeDocument/2006/customXml" ds:itemID="{00B38228-41B2-4CC0-85B6-8CB372D27A8C}">
  <ds:schemaRefs>
    <ds:schemaRef ds:uri="51cd6d5f-6ae9-4e54-9898-8992a7ff3036"/>
    <ds:schemaRef ds:uri="http://purl.org/dc/term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purl.org/dc/dcmitype/"/>
    <ds:schemaRef ds:uri="1136f6dd-7c48-4f33-aa6a-8b8e7584cecf"/>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3CC3BE7-1E24-4E91-A36E-E39FC0373FB8}">
  <ds:schemaRefs>
    <ds:schemaRef ds:uri="1136f6dd-7c48-4f33-aa6a-8b8e7584cecf"/>
    <ds:schemaRef ds:uri="51cd6d5f-6ae9-4e54-9898-8992a7ff30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3573</TotalTime>
  <Words>1472</Words>
  <Application>Microsoft Office PowerPoint</Application>
  <PresentationFormat>Widescreen</PresentationFormat>
  <Paragraphs>225</Paragraphs>
  <Slides>99</Slides>
  <Notes>1</Notes>
  <HiddenSlides>0</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Global theme</vt:lpstr>
      <vt:lpstr>First Steps with R in Life Sciences: Introduction</vt:lpstr>
      <vt:lpstr>General Information</vt:lpstr>
      <vt:lpstr>Asking questions - Communication</vt:lpstr>
      <vt:lpstr>Introducing Ourselves</vt:lpstr>
      <vt:lpstr>What type of computer OS are you using?  - Windows  - MacOS  - Unix/Linux (Ubuntu, CentOS,...)</vt:lpstr>
      <vt:lpstr>Do you know other programming languages?  - None  - Yes, but only notions  - Yes, and I am proficient</vt:lpstr>
      <vt:lpstr>What is your experience with R?  - I have never tried to use R  - I have run a few commands or done a few exercises  - I have use R a little for work or personal project  - I have used R extensively (wait, why am I even here?)</vt:lpstr>
      <vt:lpstr>Course Content: R is vast, it can't be learned overnight.  This course will give a basic understanding and concepts of R.  This course is the first step in your         journey</vt:lpstr>
      <vt:lpstr>Course Outline</vt:lpstr>
      <vt:lpstr>Getting Familiar with R and Rstudio</vt:lpstr>
      <vt:lpstr>RGui (R Graphical user interface)</vt:lpstr>
      <vt:lpstr>R combined with Rstudio</vt:lpstr>
      <vt:lpstr>Rstudio Interface</vt:lpstr>
      <vt:lpstr>Creating an R project</vt:lpstr>
      <vt:lpstr>PowerPoint Presentation</vt:lpstr>
      <vt:lpstr>Console: the command line</vt:lpstr>
      <vt:lpstr>Try it out:</vt:lpstr>
      <vt:lpstr>R key concepts</vt:lpstr>
      <vt:lpstr>R key concepts</vt:lpstr>
      <vt:lpstr>Editor: writing code in a file</vt:lpstr>
      <vt:lpstr>R scripts</vt:lpstr>
      <vt:lpstr>Most of your code should be in scripts  Code in scripts is "just text", it gets executed when you send it to the console  It is possible to run an individual code line,  a block of code or an entire script at once</vt:lpstr>
      <vt:lpstr>Sending code from the editor to the console</vt:lpstr>
      <vt:lpstr>Workspace</vt:lpstr>
      <vt:lpstr>Workspace in Rstudio</vt:lpstr>
      <vt:lpstr>PowerPoint Presentation</vt:lpstr>
      <vt:lpstr>Closing or Switching Projects</vt:lpstr>
      <vt:lpstr>PowerPoint Presentation</vt:lpstr>
      <vt:lpstr>Saving the Workspace (.Rdata file)</vt:lpstr>
      <vt:lpstr>Packages</vt:lpstr>
      <vt:lpstr>Installing / loading packages</vt:lpstr>
      <vt:lpstr>Session information</vt:lpstr>
      <vt:lpstr>Getting started with the R syntax and Objects</vt:lpstr>
      <vt:lpstr>Basic data types</vt:lpstr>
      <vt:lpstr>R syntax</vt:lpstr>
      <vt:lpstr>R objects</vt:lpstr>
      <vt:lpstr>Object name rules</vt:lpstr>
      <vt:lpstr>The assignment operator</vt:lpstr>
      <vt:lpstr>Using functions (I)</vt:lpstr>
      <vt:lpstr>Using functions (II)</vt:lpstr>
      <vt:lpstr>Using functions (III)</vt:lpstr>
      <vt:lpstr>Using functions (IV)</vt:lpstr>
      <vt:lpstr>PowerPoint Presentation</vt:lpstr>
      <vt:lpstr>Common Object Classes</vt:lpstr>
      <vt:lpstr>Common Object Classes</vt:lpstr>
      <vt:lpstr>Vectors: simple usage</vt:lpstr>
      <vt:lpstr>Vectors: more creation recipes</vt:lpstr>
      <vt:lpstr>Vectors: manipulation (I)</vt:lpstr>
      <vt:lpstr>Vectors: manipulation (II)</vt:lpstr>
      <vt:lpstr>Coercion (I)</vt:lpstr>
      <vt:lpstr>Coercion (II)</vt:lpstr>
      <vt:lpstr>PowerPoint Presentation</vt:lpstr>
      <vt:lpstr>Operators (most common ones)</vt:lpstr>
      <vt:lpstr>Operators returning logical values</vt:lpstr>
      <vt:lpstr>Using logical vectors to subset</vt:lpstr>
      <vt:lpstr>Missing values (I)</vt:lpstr>
      <vt:lpstr>Missing values (II)</vt:lpstr>
      <vt:lpstr>Data frame: creation</vt:lpstr>
      <vt:lpstr>Data frame: manipulation</vt:lpstr>
      <vt:lpstr>PowerPoint Presentation</vt:lpstr>
      <vt:lpstr>Lists: creation</vt:lpstr>
      <vt:lpstr>Lists: manipulation</vt:lpstr>
      <vt:lpstr>Everything in R is an object  Using R is all about creating and manipulating data objects using functions  Objects have a class (vector, data frame, list,…)  Data in objects have a type (numeric, character, logical)</vt:lpstr>
      <vt:lpstr>Formatting your Data</vt:lpstr>
      <vt:lpstr>Example of a bad dataset</vt:lpstr>
      <vt:lpstr>Prepare your Data outside of R</vt:lpstr>
      <vt:lpstr>Example of a well-formatted dataset</vt:lpstr>
      <vt:lpstr>Example of a well-formatted dataset - metadata</vt:lpstr>
      <vt:lpstr>Saving your data</vt:lpstr>
      <vt:lpstr>Formatting checklist/recommendations</vt:lpstr>
      <vt:lpstr>Importing/exporting data into R</vt:lpstr>
      <vt:lpstr>Importing data</vt:lpstr>
      <vt:lpstr>Specifying the file to read (I)</vt:lpstr>
      <vt:lpstr>Specifying the file to read (II)</vt:lpstr>
      <vt:lpstr>Format options</vt:lpstr>
      <vt:lpstr>Importing snp.csv</vt:lpstr>
      <vt:lpstr>Checking the imported data (I)</vt:lpstr>
      <vt:lpstr>Checking the imported data (II)</vt:lpstr>
      <vt:lpstr>PowerPoint Presentation</vt:lpstr>
      <vt:lpstr>Digression: factors (I)</vt:lpstr>
      <vt:lpstr>Digression: factors (II)</vt:lpstr>
      <vt:lpstr>Setting factor variables </vt:lpstr>
      <vt:lpstr>Getting a summary</vt:lpstr>
      <vt:lpstr>Reminder – accessing parts of the dataframe (I)</vt:lpstr>
      <vt:lpstr>Reminder – accessing parts of the dataframe (II)</vt:lpstr>
      <vt:lpstr>table()</vt:lpstr>
      <vt:lpstr>PowerPoint Presentation</vt:lpstr>
      <vt:lpstr>Subsetting (I)</vt:lpstr>
      <vt:lpstr>Subsetting (II)</vt:lpstr>
      <vt:lpstr>Customizing summaries of data (I)</vt:lpstr>
      <vt:lpstr>Customizing summaries of data (II)</vt:lpstr>
      <vt:lpstr>Adding a row or column</vt:lpstr>
      <vt:lpstr>Removing a row or column</vt:lpstr>
      <vt:lpstr>Exporting data to a file</vt:lpstr>
      <vt:lpstr>PowerPoint Presentation</vt:lpstr>
      <vt:lpstr>Thank you</vt:lpstr>
      <vt:lpstr>Annexes</vt:lpstr>
      <vt:lpstr>Reading Excel files</vt:lpstr>
      <vt:lpstr>Coding style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SIB Swiss Institute of Bioinformatics</dc:title>
  <dc:creator>O365</dc:creator>
  <cp:lastModifiedBy>Marie Dangles</cp:lastModifiedBy>
  <cp:revision>2369</cp:revision>
  <dcterms:created xsi:type="dcterms:W3CDTF">2023-02-23T13:26:01Z</dcterms:created>
  <dcterms:modified xsi:type="dcterms:W3CDTF">2024-01-03T14:36:33Z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0x010100D1884769A1460844A8276E9E33D9EC1F</vt:lpwstr>
  </property>
  <property fmtid="{D5CDD505-2E9C-101B-9397-08002B2CF9AE}" pid="3" name="MediaServiceImageTags">
    <vt:lpwstr/>
  </property>
</Properties>
</file>